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7.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848" r:id="rId4"/>
    <p:sldMasterId id="2147483882" r:id="rId5"/>
    <p:sldMasterId id="2147483979" r:id="rId6"/>
    <p:sldMasterId id="2147484013" r:id="rId7"/>
    <p:sldMasterId id="2147484090" r:id="rId8"/>
    <p:sldMasterId id="2147484161" r:id="rId9"/>
    <p:sldMasterId id="2147484237" r:id="rId10"/>
  </p:sldMasterIdLst>
  <p:notesMasterIdLst>
    <p:notesMasterId r:id="rId57"/>
  </p:notesMasterIdLst>
  <p:handoutMasterIdLst>
    <p:handoutMasterId r:id="rId58"/>
  </p:handoutMasterIdLst>
  <p:sldIdLst>
    <p:sldId id="1212" r:id="rId11"/>
    <p:sldId id="2147480555" r:id="rId12"/>
    <p:sldId id="2147480550" r:id="rId13"/>
    <p:sldId id="2147480628" r:id="rId14"/>
    <p:sldId id="2147480627" r:id="rId15"/>
    <p:sldId id="2147480626" r:id="rId16"/>
    <p:sldId id="2147480629" r:id="rId17"/>
    <p:sldId id="2147480637" r:id="rId18"/>
    <p:sldId id="2147480636" r:id="rId19"/>
    <p:sldId id="2147480630" r:id="rId20"/>
    <p:sldId id="2147480631" r:id="rId21"/>
    <p:sldId id="2147480632" r:id="rId22"/>
    <p:sldId id="2147480662" r:id="rId23"/>
    <p:sldId id="2147480665" r:id="rId24"/>
    <p:sldId id="2147480634" r:id="rId25"/>
    <p:sldId id="2147480635" r:id="rId26"/>
    <p:sldId id="2147480653" r:id="rId27"/>
    <p:sldId id="2147480633" r:id="rId28"/>
    <p:sldId id="2147480639" r:id="rId29"/>
    <p:sldId id="2147480641" r:id="rId30"/>
    <p:sldId id="2147480642" r:id="rId31"/>
    <p:sldId id="2147480638" r:id="rId32"/>
    <p:sldId id="2147480643" r:id="rId33"/>
    <p:sldId id="2147480645" r:id="rId34"/>
    <p:sldId id="2147480646" r:id="rId35"/>
    <p:sldId id="2147480644" r:id="rId36"/>
    <p:sldId id="2147480663" r:id="rId37"/>
    <p:sldId id="2147480647" r:id="rId38"/>
    <p:sldId id="2147480648" r:id="rId39"/>
    <p:sldId id="2147480649" r:id="rId40"/>
    <p:sldId id="2147480651" r:id="rId41"/>
    <p:sldId id="2147480664" r:id="rId42"/>
    <p:sldId id="2147480650" r:id="rId43"/>
    <p:sldId id="2147480655" r:id="rId44"/>
    <p:sldId id="2147480640" r:id="rId45"/>
    <p:sldId id="2147480666" r:id="rId46"/>
    <p:sldId id="2147480654" r:id="rId47"/>
    <p:sldId id="2147480658" r:id="rId48"/>
    <p:sldId id="2147480659" r:id="rId49"/>
    <p:sldId id="2147480656" r:id="rId50"/>
    <p:sldId id="2147480657" r:id="rId51"/>
    <p:sldId id="2147480667" r:id="rId52"/>
    <p:sldId id="2147480660" r:id="rId53"/>
    <p:sldId id="2147480661" r:id="rId54"/>
    <p:sldId id="2147480625" r:id="rId55"/>
    <p:sldId id="2147480568" r:id="rId56"/>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82D45B-8125-BB39-0775-FBF6A9680D8A}" name="Royer, Anthony (DI SW PLM STS SDDEV MECH PHY FEA FW)" initials="AR" userId="S::anthony.royer@siemens.com::357dd0c7-212f-4536-889f-e1c8b97c48c9" providerId="AD"/>
  <p188:author id="{ED0BA35E-EB38-51CA-5B08-558C6B9B6941}" name="Kinne, Dan (DI SW PLM STS SDPRM MECH DISC)" initials="KD" userId="S::dan.kinne@siemens.com::56b05da5-93d6-42de-bcf4-cfdfc526252d" providerId="AD"/>
  <p188:author id="{50B60482-263A-3DE7-DA5D-69EA1D993F21}" name="Erbig, Lars (DI SW PLM STS SDDEV OPS TA TA2)" initials="EL(SPSSOTT" userId="S::lars.erbig@siemens.com::2ccd940e-d3de-4629-8a07-495c0928668c" providerId="AD"/>
  <p188:author id="{8DB21384-D6A5-20A8-0952-EDDEF908F0CA}" name="Forghani, Behzad (DI SW PLM STS SDDEV MECH PHY EMAG)" initials="FE" userId="S::behzad.forghani@siemens.com::3918dd08-f029-4a44-8986-6b1ed95b52c1" providerId="AD"/>
  <p188:author id="{481198C7-1EA5-5A5E-C503-4F79D614B552}" name="Matas, Edgar (DI SW PLM STS SDPRM MECH DISC EMAG)" initials="ME(SPSSMDE" userId="S::edgar.matas@siemens.com::481321d9-0681-4ad5-89a1-7b7c6a8026e3" providerId="AD"/>
  <p188:author id="{946541D2-18D2-2EF2-138B-C7F0726899C6}" name="Beriot, Hadrien (DI SW PLM STS SDDEV MECH PHY ACOU)" initials="BH(SPSSMPA" userId="S::hadrien.beriot@siemens.com::6f98c165-bd04-4906-bc5b-3370f925981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B"/>
    <a:srgbClr val="000028"/>
    <a:srgbClr val="B596D1"/>
    <a:srgbClr val="5E9CC8"/>
    <a:srgbClr val="FF861D"/>
    <a:srgbClr val="5AB35A"/>
    <a:srgbClr val="DD4D4E"/>
    <a:srgbClr val="3A6987"/>
    <a:srgbClr val="B8C9D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2" autoAdjust="0"/>
    <p:restoredTop sz="91206" autoAdjust="0"/>
  </p:normalViewPr>
  <p:slideViewPr>
    <p:cSldViewPr snapToGrid="0">
      <p:cViewPr varScale="1">
        <p:scale>
          <a:sx n="88" d="100"/>
          <a:sy n="88" d="100"/>
        </p:scale>
        <p:origin x="473" y="43"/>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4632" y="10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5.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handoutMaster" Target="handoutMasters/handoutMaster1.xml"/><Relationship Id="rId5" Type="http://schemas.openxmlformats.org/officeDocument/2006/relationships/slideMaster" Target="slideMasters/slideMaster3.xml"/><Relationship Id="rId61"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microsoft.com/office/2018/10/relationships/authors" Target="authors.xml"/><Relationship Id="rId8" Type="http://schemas.openxmlformats.org/officeDocument/2006/relationships/slideMaster" Target="slideMasters/slideMaster6.xml"/><Relationship Id="rId51" Type="http://schemas.openxmlformats.org/officeDocument/2006/relationships/slide" Target="slides/slide41.xml"/><Relationship Id="rId3"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10" Type="http://schemas.openxmlformats.org/officeDocument/2006/relationships/slideMaster" Target="slideMasters/slideMaster8.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Master" Target="slideMasters/slideMaster7.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12/19/2024</a:t>
            </a:fld>
            <a:endParaRPr lang="en-US" sz="105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a:solidFill>
                  <a:schemeClr val="accent2"/>
                </a:solidFill>
                <a:latin typeface="+mn-lt"/>
              </a:rPr>
              <a:t>Hand out</a:t>
            </a:r>
            <a:r>
              <a:rPr lang="en-US" sz="1050">
                <a:solidFill>
                  <a:schemeClr val="accent2"/>
                </a:solidFill>
                <a:latin typeface="+mn-lt"/>
              </a:rPr>
              <a:t> </a:t>
            </a:r>
            <a:fld id="{C92BABF8-1341-4DCB-864A-D83C08BEEAE4}" type="slidenum">
              <a:rPr lang="en-US" sz="1050" smtClean="0">
                <a:solidFill>
                  <a:schemeClr val="tx2"/>
                </a:solidFill>
                <a:latin typeface="+mn-lt"/>
              </a:rPr>
              <a:t>‹#›</a:t>
            </a:fld>
            <a:endParaRPr lang="en-US" sz="105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8T20:25:31.399"/>
    </inkml:context>
    <inkml:brush xml:id="br0">
      <inkml:brushProperty name="width" value="0.035" units="cm"/>
      <inkml:brushProperty name="height" value="0.035" units="cm"/>
      <inkml:brushProperty name="color" value="#E71224"/>
    </inkml:brush>
  </inkml:definitions>
  <inkml:trace contextRef="#ctx0" brushRef="#br0">63 619 6553,'0'0'16121,"2"26"-14495,4-19-1517,0-1 1,1 0 0,0 0-1,14 8 1,52 20 225,-64-30-333,0-1 0,1 1 1,-1-2-1,1 1 0,-1-1 1,1-1-1,14 1 0,185-2-7,-201-1 5,-1 1-1,1-2 0,-1 1 1,0-1-1,0 0 1,0-1-1,0 0 1,11-5-1,51-35-143,-55 33 152,18-22 6,-27 27-21,-1-1-1,1 0 0,-1 1 0,0-2 1,-1 1-1,1 0 0,-1-1 0,-1 0 1,1 1-1,2-12 0,1-12 54,0-1-1,-2 0 1,-2 0 0,-2-59-1,0 48-12,-1 29-7,0 1 0,-1-1 0,-1 1 0,0 0 0,-1-1 0,0 2 0,0-1 0,-2 0 0,1 1 0,-1 0 0,-13-18 0,-4-4 205,19 25-145,-1 1 0,0-1 0,0 1-1,-1 0 1,-10-9 0,9 10-8,-1 1 0,1 0 0,-1 0 0,0 1 1,-1 0-1,1 0 0,-1 1 0,1 0 0,-1 1 0,-18-3 0,9 3 1,-1 1 1,0 0-1,0 1 0,-25 4 0,36-2-85,1 0 1,0 0-1,0 1 1,0 0 0,0 1-1,0-1 1,1 1-1,-9 6 1,-28 16 38,19-15-69,0 1 0,-26 18 0,39-22 3,2 1 1,-1-1-1,1 1 1,-15 20-1,-2 2 14,16-19-137,0 0-1,1 1 1,1 1-1,0-1 1,0 1-1,2 0 1,0 1-1,0 0 0,-3 17 1,7-20-739,0 0 0,1 1 1,2 18-1,3 14-5022,4-5-2816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8T20:25:33.801"/>
    </inkml:context>
    <inkml:brush xml:id="br0">
      <inkml:brushProperty name="width" value="0.035" units="cm"/>
      <inkml:brushProperty name="height" value="0.035" units="cm"/>
      <inkml:brushProperty name="color" value="#E71224"/>
    </inkml:brush>
  </inkml:definitions>
  <inkml:trace contextRef="#ctx0" brushRef="#br0">675 167 5265,'0'0'13279,"-8"-8"-11927,-9-12-885,-48-49 3232,59 63-3448,0 1-1,0 0 1,-1-1 0,0 2 0,0-1 0,0 1 0,0 0 0,-1 1 0,-9-3 0,2 3-92,0 2 0,0 0 0,0 1 0,-19 2 0,-3-1-64,29 0-83,0 0 1,-1 1 0,1 0-1,0 0 1,0 1 0,0-1-1,0 2 1,-13 7 0,-61 41 4,60-37 2,7-4-18,0 1-1,0 0 1,2 1-1,-1 1 0,2 0 1,0 1-1,1 0 1,-14 24-1,19-27-2,0 1 0,1 0 0,1 0 1,0 1-1,-3 14 0,-3 13-13,6-22 1,1 1 1,1 0 0,0 0 0,2 1 0,2 21-1,-1 5-12,1-35 25,1-1 1,1 1-1,0-1 0,1 0 0,0 0 1,12 19-1,-6-13 7,0 0 0,1-1 0,1 0 0,1-1 0,0 0 0,1-1 0,24 16 0,-28-23 35,0-1 0,1-1 0,-1 0 1,2 0-1,-1-1 0,0-1 0,1 0 0,-1-1 1,18 2-1,17-2 282,56-4 0,-30 0-188,-43 2-82,-22 1-25,-1 0 1,1-1-1,0 0 1,0 0-1,0-1 1,0 0-1,-1 0 1,1-1 0,0 0-1,-1 0 1,10-5-1,85-52 334,-91 53-345,-10 5-10,0 1-1,1-1 1,-1 0 0,0 1 0,0-1 0,1 0 0,-1 0-1,0 0 1,0 0 0,0 0 0,0 0 0,0-1-1,-1 1 1,1 0 0,0 0 0,0-1 0,-1 1 0,1-3-1,26-34 100,-5 8-52,-13 12-19,0 0 0,-2-1 0,0-1-1,-1 1 1,-1-1 0,4-23-1,-3 9 105,-4 27-92,-2 0 0,1 0 1,-1 0-1,0 0 0,0 0 1,-1 0-1,0 0 0,-1 1 1,1-1-1,-1 0 0,0 0 1,-1 1-1,1 0 0,-1-1 1,-1 1-1,1 0 0,-1 0 1,0 1-1,-7-8 0,-19-33 122,-60-99 144,85 137-367,-1 1 0,0-1-1,0 1 1,0 0 0,-1 1 0,0 0-1,0 0 1,-1 0 0,1 1 0,-1 0 0,-1 1-1,1-1 1,-1 2 0,1-1 0,-1 1-1,0 0 1,0 1 0,0 0 0,-1 1-1,-14-1 1,23 2-56,0 0 1,0 0-1,1 0 0,-1 0 0,0 0 1,0 0-1,0 0 0,0 0 0,1-1 0,-1 1 1,0 0-1,0 0 0,1-1 0,-1 1 1,0-1-1,0 1 0,1 0 0,-1-1 1,0 0-1,1 1 0,-1-1 0,1 1 0,-1-1 1,1 0-1,-1 1 0,1-1 0,-1 0 1,0 0-1,0-25-3725,1 15 1339,0-15-3744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8T20:25:47.288"/>
    </inkml:context>
    <inkml:brush xml:id="br0">
      <inkml:brushProperty name="width" value="0.035" units="cm"/>
      <inkml:brushProperty name="height" value="0.035" units="cm"/>
      <inkml:brushProperty name="color" value="#E71224"/>
    </inkml:brush>
  </inkml:definitions>
  <inkml:trace contextRef="#ctx0" brushRef="#br0">1 741 7098,'0'0'11701,"2"1"-11397,0 0 1,1 0 0,-1 0-1,0-1 1,1 1 0,-1-1-1,1 0 1,-1 0 0,1 0-1,3 0 1,8-13-122,0-1 1,0 0-1,-2 0 0,1-2 0,-2 1 0,0-1 1,9-20-1,1 2-107,-5 9-59,-2-1 0,0-1-1,-2 0 1,-1 0 0,-1-1 0,-2-1 0,0 0 0,-2 0 0,-1 0 0,-2-1 0,0-44-1,-3-105 55,1 179-68,-1-1 1,0 1-1,0 0 0,0-1 1,0 1-1,0-1 0,1 1 1,-1 0-1,0-1 0,0 1 1,0-1-1,0 1 0,0 0 0,0-1 1,0 1-1,0-1 0,0 1 1,-1-1-1,1 1 0,0 0 1,0-1-1,0 1 0,0 0 1,0-1-1,-1 1 0,1-1 1,0 1-1,0 0 0,-1-1 0,1 1 1,0 0-1,-1 0 0,1-1 1,0 1-1,-1 0 0,1 0 1,0-1-1,-1 1 0,1 0 1,0 0-1,-1 0 0,1 0 1,-1 0-1,1 0 0,0-1 0,-1 1 1,1 0-1,-1 0 0,1 0 1,-1 0-1,1 0 0,0 1 1,-1-1-1,1 0 0,-1 0 1,1 0-1,0 0 0,-1 0 1,0 1-1,-16 18 61,7 7-64,1 0 1,2 1-1,0 0 0,2 0 1,-3 34-1,4 140-7,4-137-3,1-55 3,0 1 0,0-1-1,1 1 1,0-1 0,0 1-1,1-1 1,1 0 0,0 0 0,0-1-1,0 1 1,1-1 0,1 0-1,-1 0 1,1 0 0,0-1-1,8 7 1,-12-12-22,0-1 0,0 0 1,0 0-1,0 0 0,0 0 0,0 0 0,0-1 0,0 1 1,0-1-1,0 1 0,0-1 0,0 0 0,1 0 0,-1 0 1,0 0-1,0 0 0,0 0 0,0 0 0,1-1 0,-1 1 0,0-1 1,4-1-1,-2-1 13,0 1 0,0-1-1,0 0 1,0 0 0,-1-1 0,1 1 0,-1-1 0,0 1 0,0-1-1,3-5 1,1-3-8,0 0 0,-1 0-1,0-1 1,-1 0 0,0-1 0,4-21-1,-7-27 68,-2 39 121,-1 22-137,1 1-1,-1 0 1,1-1 0,0 1 0,-1 0-1,1 0 1,-1-1 0,1 1 0,-1 0-1,1 0 1,-1 0 0,0 0-1,1 0 1,-1 0 0,1-1 0,-1 1-1,1 0 1,-1 1 0,1-1 0,-1 0-1,1 0 1,-1 0 0,1 0 0,-1 0-1,1 0 1,-1 1 0,1-1-1,-1 0 1,1 0 0,-1 1 0,1-1-1,-1 0 1,1 1 0,0-1 0,-1 0-1,1 1 1,0-1 0,-1 1 0,1-1-1,0 1 1,-1-1 0,1 1-1,0-1 1,0 1 0,0 1-28,0 0 0,0 0 1,1 0-1,0 0 0,-1 0 1,1 0-1,0 0 0,0-1 1,0 1-1,0 0 0,0 0 0,0-1 1,0 1-1,0-1 0,1 1 1,-1-1-1,1 0 0,-1 1 1,1-1-1,0 0 0,-1 0 0,1 0 1,0 0-1,0 0 0,0-1 1,-1 1-1,1 0 0,0-1 1,0 1-1,0-1 0,0 0 0,0 0 1,0 0-1,3 0 0,7 1-396,1-1-1,-1-1 1,0 0-1,17-3 0,3-7-2929,-2-2-3282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8T20:31:04.653"/>
    </inkml:context>
    <inkml:brush xml:id="br0">
      <inkml:brushProperty name="width" value="0.035" units="cm"/>
      <inkml:brushProperty name="height" value="0.035" units="cm"/>
      <inkml:brushProperty name="color" value="#FFFFFF"/>
    </inkml:brush>
  </inkml:definitions>
  <inkml:trace contextRef="#ctx0" brushRef="#br0">161 168 4561,'-161'-167'0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8T20:41:34.842"/>
    </inkml:context>
    <inkml:brush xml:id="br0">
      <inkml:brushProperty name="width" value="0.035" units="cm"/>
      <inkml:brushProperty name="height" value="0.035" units="cm"/>
      <inkml:brushProperty name="color" value="#FFFFFF"/>
    </inkml:brush>
  </inkml:definitions>
  <inkml:trace contextRef="#ctx0" brushRef="#br0">0 0 3289,'0'0'0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12/19/2024</a:t>
            </a:fld>
            <a:endParaRPr lang="en-US"/>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a:solidFill>
                  <a:schemeClr val="accent2"/>
                </a:solidFill>
              </a:rPr>
              <a:t>Notes</a:t>
            </a:r>
            <a:r>
              <a:rPr lang="en-US"/>
              <a:t> </a:t>
            </a:r>
            <a:fld id="{E76C657F-0E32-4130-ADDA-66B81138A76A}" type="slidenum">
              <a:rPr lang="en-US" smtClean="0">
                <a:solidFill>
                  <a:schemeClr val="tx2"/>
                </a:solidFill>
              </a:rPr>
              <a:pPr/>
              <a:t>‹#›</a:t>
            </a:fld>
            <a:endParaRPr lang="en-US">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6</a:t>
            </a:fld>
            <a:endParaRPr lang="en-US">
              <a:solidFill>
                <a:schemeClr val="tx2"/>
              </a:solidFill>
            </a:endParaRPr>
          </a:p>
        </p:txBody>
      </p:sp>
    </p:spTree>
    <p:extLst>
      <p:ext uri="{BB962C8B-B14F-4D97-AF65-F5344CB8AC3E}">
        <p14:creationId xmlns:p14="http://schemas.microsoft.com/office/powerpoint/2010/main" val="4182925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Predefined rules </a:t>
            </a:r>
            <a:endParaRPr lang="nl-BE"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13</a:t>
            </a:fld>
            <a:endParaRPr lang="en-US">
              <a:solidFill>
                <a:schemeClr val="tx2"/>
              </a:solidFill>
            </a:endParaRPr>
          </a:p>
        </p:txBody>
      </p:sp>
    </p:spTree>
    <p:extLst>
      <p:ext uri="{BB962C8B-B14F-4D97-AF65-F5344CB8AC3E}">
        <p14:creationId xmlns:p14="http://schemas.microsoft.com/office/powerpoint/2010/main" val="3790140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a:t>
            </a:r>
            <a:endParaRPr lang="nl-BE"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29</a:t>
            </a:fld>
            <a:endParaRPr lang="en-US">
              <a:solidFill>
                <a:schemeClr val="tx2"/>
              </a:solidFill>
            </a:endParaRPr>
          </a:p>
        </p:txBody>
      </p:sp>
    </p:spTree>
    <p:extLst>
      <p:ext uri="{BB962C8B-B14F-4D97-AF65-F5344CB8AC3E}">
        <p14:creationId xmlns:p14="http://schemas.microsoft.com/office/powerpoint/2010/main" val="577554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6AAC322-A587-0D44-9CDC-7DA011D994FD}"/>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CC8EC03B-39C5-0E45-AD0F-DE2479FFECB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5B8C075-D469-5945-8A81-FECAB28B4205}"/>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E6D37D9-3301-F54F-9272-9D252A6EC58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595EA0FA-9501-B547-8135-2C3BC9966CA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1D6F0E7-49AB-0E44-A424-AE9E809C800E}"/>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B8241830-918C-D640-9D55-215C3DE4BED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968923F-80FF-8A45-A7BA-12B93FD3E6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9120F0CB-3F89-FD48-8828-371EFE6E64A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E5F0138-FE18-2447-9206-3096D156DCA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3C7C61E-04DA-5549-B482-33FC7E0BDEF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A4769DE-B43A-964E-BFA9-FFA182F859A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1E17DAC-840F-CE4F-93D6-9BD633AB24F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075373C4-4D07-E84D-BA6C-1B009B58C60F}"/>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491EE608-7320-F042-856E-432165CE759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46F3B282-50D5-114A-81CE-18E1B86FAFA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3D183DD2-9850-F84D-A98F-EABE4BCEED5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D88A22-6F41-C44E-8743-8B6862A5793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234909-56D8-D848-B9F0-3A5FD9C95AC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3B01C128-FD60-F642-BEC5-B533A2278417}"/>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25F553AF-29EC-E14F-B878-AF579864F84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5376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77AF10F-158F-C346-8747-EDFC2E4DFC9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446DFDC-9BF0-0F43-B562-CC194FAEC48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13731EA9-2529-FA49-951E-5D8EC2A94A3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2D5134B1-7FD9-6145-A059-C1B164ABAE4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DD698EC2-9B0A-224F-9101-4F08D6CD4A1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3196EE8-C18D-0F43-A47C-966F09342A63}"/>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0579804E-299D-C34D-A7C4-87A0C3B6EB1F}"/>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9C106911-B1D8-D940-A775-582CAE9EF47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1421553-45B9-9346-AECF-97332F93FEF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C464758-6ED1-2F46-B184-EB1B4EC9207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FDF93D31-DFCC-E24C-B684-3B5DFD7007E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7F0E7E74-1E06-6D46-A071-68A6F2485B8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E21427B-C7C7-9649-8D89-24F47E7DF64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7F04AFE7-1B1E-DC4A-A910-774D1368415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33F937F-3713-B640-AA0F-D52F3C98276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F4CAB2CF-1385-1747-A421-64EFDE105D6F}"/>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12C032E3-AC49-D14E-AE86-1BC17F89D5D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976F9622-66FB-F641-97A6-87F7321065C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9799DA12-6AB1-6B4E-B08B-036934F7A17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B5A50F5-A2BF-AF48-A483-E6F72318BA7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183DBE8E-3651-3A4A-8CDB-685DD0E66BC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457607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CDBB2564-1FAE-904D-9067-E0C17DC1B4DF}"/>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6BEB21D0-EF3E-D845-B9EB-F58AFF13BB20}"/>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60736A09-34A5-BE44-822D-78090BD7F7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A230E7-ADB1-E141-BC7D-DA43445D39D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7884ECF-8B14-F54A-BA06-DE345EECE33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263524C-1EF2-AE41-9C05-DA4D1428888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99344581-36D1-2745-86E9-7A3BC54C60B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850F3C4-908D-2B42-801B-922F760EEE59}"/>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82E916D-0833-EE4A-982B-61CEED6FD2F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5050A37F-AA5F-2D48-A115-B66B562B3DE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6742B941-5584-8D43-AA2B-23C57A2C43F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D5BAA46-C3E0-A74D-909A-E80576BB21C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2BD45C55-0431-1E42-AE88-CC7CF1B544F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606A71A-ACA6-7447-9040-3327E5398D5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6ED70D24-5B20-D44D-9C13-F9EF46D953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86A66190-91BD-2B47-98C0-A85F25684F8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7E7EF01-3461-6F48-8ED3-9A2BE04294C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CDCFD7-560D-F146-8301-79D7B6F2B4D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552E3AE9-5ECC-CA49-95B0-973875A548E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FC166F5-E82C-554C-B84F-5B18787447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434A299-AF03-374E-91F6-8D7C3889087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66621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EB0229AE-A0A0-CB4C-BC48-6969992344A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18C65F01-37EF-D140-B2F2-407856C7728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4227ACB-6AE0-034D-A89C-76CAAC4D969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466A4D8-DA55-4247-9B68-DB81ECCACE20}"/>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B30F1561-A307-2741-A027-37F5110EE56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5E5BAC6B-779F-CD48-8952-18AFCAE522A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AD81B65A-537E-8143-AF30-D943C9594DC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E0C7608-4AB2-7C44-8170-54EC88D82EA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7AECEE15-AF70-BD49-9F30-501721A16EB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8DBD2C83-E024-3348-9988-41F83CE81A8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1264A0D-8138-DD43-8769-787FA4E3EAE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BE20A05-CD82-5944-B28C-EE0A685FD58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0C7DDD21-D3FE-C949-B655-B0A9B1DFE80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FC7BB3E8-A213-0446-9304-7A9B51BE3C6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B2DC09C-FDEC-B64A-A5F3-C29E62BAC9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7FF0001D-2872-5744-9421-830967A21AF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89131F7-8FE6-6546-B30C-5B9C39E1A21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C8E0E8A-1E19-BB49-8311-E20DA72FF22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4586611B-DABA-474F-8041-50D4418E656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F2F26A7-88A6-8149-9C9D-F0F38764ECA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5D05C79-E1A9-9341-A4C3-716EF4ED62C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104975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8100205-D20B-3242-A3A5-4BA81450BB6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53DA42E-4013-124A-B141-F9574507756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7CDC4676-69E8-454C-A33B-50318377959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B3C18BF-8CBB-204E-85FD-6C57AE0A9BE8}"/>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AF4C8CF8-5970-F047-991F-934EE08D99C0}"/>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A3452B59-5D95-7949-8D4C-37A5A576AFE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F001C4A5-AD36-E44A-B263-18D9C4512BB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7A0914D-3D31-6F49-B7FA-D84E0C0860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DAA6DA7F-8FBB-864C-9EA8-2EB248F1E06A}"/>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6496FF78-CBFC-C144-A0B0-BFD836E16A3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D3DA9FDF-276B-2545-820B-9480CA6E304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6FD0B97B-7121-E547-AB46-08773A6B607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D0C1545C-909B-314B-8101-132F92176D50}"/>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C737D53-697F-8248-8617-1C0414D107D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50392668-ECB9-EC4A-B38F-E8C7A0A57613}"/>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66857A4F-6F65-DB4E-A9FB-A32AF6C9647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7BF39A1-5714-C149-BC63-997FDD7883F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709433-2186-4649-9480-21E49AD0A7A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310353-24A8-8840-9BA3-E7CB86E12A4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A1BB35F5-6F81-074B-8C82-70818DDE95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B98052A-4F05-0448-8435-F94F72C9772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90299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A7F1AE90-14FD-464F-8345-41F570EFCAA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9C8519DC-E4B1-014B-9FB8-D37EEBDAA687}"/>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51E4660-226C-A548-9C18-2F534D42797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705FBED6-14D1-3644-97A8-D2A387F7027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321C712-F33B-1943-9DEE-0D476E2458A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9C5BAB4-72EC-104E-814E-8E2DCD613D5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27C1853F-6D3C-584E-A7BE-366C25B8AC8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6F9FABC-CDC0-CF48-B746-23485BF87A5F}"/>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2DB041F2-E8DC-C949-B5AF-87F8228DB55B}"/>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B5ED2E0-FC88-B643-9AE2-E24B7157B2C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ACB8F4B7-B51E-E342-B64D-D4333F9E1386}"/>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D7DB5217-1F9F-454A-9809-AA2500D2479E}"/>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0CE00D2-E24A-FE4E-BB2E-E2144974D6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C6B75246-3347-A148-8CE4-AA9D3F9AAD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5E73623-40F3-9D42-8773-EDB72F2792FC}"/>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BD3FB745-D47C-B440-8327-42DDDE2A55A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37B7881-390C-7047-95E9-3D0AA3FDF19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EC3D0AD5-C796-6C45-AC20-58FFE1C504F5}"/>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4BE4D74-E8E7-304A-83F1-01A42D8D46B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6D66DB51-BFC8-F044-BA49-872061AF8F5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6148EBDE-BDFE-AB48-A069-2D1D954C09E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56156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88">
          <p15:clr>
            <a:srgbClr val="65CEFF"/>
          </p15:clr>
        </p15:guide>
        <p15:guide id="6" orient="horz" pos="3658">
          <p15:clr>
            <a:srgbClr val="65CEFF"/>
          </p15:clr>
        </p15:guide>
        <p15:guide id="7" orient="horz" pos="4157">
          <p15:clr>
            <a:srgbClr val="65CE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D1E5269B-37CC-1747-8F83-00D7AEF62D50}"/>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EAE66F48-80F6-F14F-B7F8-786E2A6545DB}"/>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380ACC1-9A90-8340-A4FA-D8FDBEDB103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E8612FCB-FFEB-0A42-90B5-91A71CC1F6E9}"/>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3739B361-6CBE-8940-8E0F-51D79954C68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891019E-6F46-4748-AF4B-3DE17EEA73F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F2065961-D643-5340-9E05-47013FC56CA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E7F9EBA-30B9-304D-9A5A-5FA9A626132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40875A41-8EF4-E949-BC4C-7D79CBFAB8D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5FC3C7D5-33C1-AA41-8831-0B2CDDC9D62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705FD61-370B-7544-9B52-7E98B9F2FFB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2394A1F8-6238-C643-A030-FA9B40C9D51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5841E93B-262F-5948-9FB2-776492C8153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8C504E1C-6C80-0F40-B078-934B463650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B0908C1B-A859-8D40-94A5-EAAF0D60DF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352377D-AB25-2B48-A346-8710095D448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4D90156-1109-064E-8EAF-BD19B8B58B86}"/>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91EBD60-6730-2043-9AA8-0FEBBFFBD381}"/>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1A8B3A94-8B83-3D4F-8EB6-516DB579FE26}"/>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E9738D49-5D16-094F-9FC9-3D1A310736D3}"/>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96A16986-3E83-854A-BA9F-F6C8551101F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606938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23BB6AB6-2F71-184D-908B-4ECDC1CC7CB2}"/>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F9E0473-AEBC-DC40-85C9-01B79D7AF37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05B773B7-6CE0-7B41-8573-A8761AFAF1F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CC6F99F8-11B2-EB4F-91F5-3612FB86336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56F86936-97F7-EC40-9C1A-AB5B0BC06A1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87DEC493-99BC-6C42-A500-E3F9F3027F0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9905A8A1-25AC-1F49-8F69-B41E64E9A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0B27B6A-B069-7149-A637-76E2541D73E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CA1FC2F0-95AC-BD42-8CF3-5ED654BC6A58}"/>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70700DE9-6A86-8747-BD9F-FCA60EE6185E}"/>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1B4CB2B2-155C-7D45-8EB1-EF2392CA5E3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06CAD04-1C9B-174C-A956-DA6847DD8E93}"/>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9F99345-483C-3340-B93E-94DDC083B1E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D4B7877E-74F6-134E-9943-CC6A978E8201}"/>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45760D8-FF0D-AE45-9E3B-7AFF7C1BFE5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66809BA3-9AB6-1B48-8F36-9131F2D418E9}"/>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6553FD53-3770-F041-9CB0-82EA3A41217E}"/>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3849DAD0-AE54-174C-84B4-D59778AF6A7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FEEF4423-2CDB-334E-8A59-29415D020CB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2E567A8-24D4-FC4C-AFE8-7870468A4E75}"/>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C935F86-1295-6B43-8017-3EAD932B87D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1836091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A9A69E62-6A1D-AE4C-9B24-3FE967A37A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4BAAA20F-3AAA-4D49-B29B-360A5C881C2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C3B5DCED-553E-0742-969A-521E822EE83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0205835B-EBEC-5540-A60F-F80AE4A7139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EE3FC5BC-9A34-8543-ABD7-4E9443AB0D96}"/>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153B859-34A3-9545-8A14-88E1FD3E414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72C5A9ED-C3B3-BE48-AE8C-F7772981C05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8A056FB1-B0BA-E440-838C-846F772D66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AC76570-B7B6-5340-928C-47CE9DF5004D}"/>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D4BE84F1-FC87-E04A-99AE-98C35A658BCD}"/>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EF1D9387-43C8-DD40-9E60-A9D47D4CAFD9}"/>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B756B6E-3AAB-FD43-9AC9-83A1D3A2A2D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0F7BD6B1-D500-DD4A-BDE6-52ACEDD1B8C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9F7D7654-362D-4F47-88F8-8F1C3382363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694F1C1B-0BF5-CA42-BA31-C166FCB18C6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A14C6418-1440-784C-A3F5-886382D59995}"/>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B9345D40-AC97-2E4D-B65F-E9446F9B2E4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90206CB-0242-B243-B067-4CBADAD942E8}"/>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47A551D9-F0F6-7442-AD1E-BBA00D1931D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B778BF2A-87E2-0445-BF6C-6F1E185BA86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A0DE0E8-1EDB-DA45-B92F-6F62E3801E5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01662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1" orient="horz" pos="302">
          <p15:clr>
            <a:srgbClr val="65CEFF"/>
          </p15:clr>
        </p15:guide>
        <p15:guide id="12" orient="horz" pos="664">
          <p15:clr>
            <a:srgbClr val="65CEFF"/>
          </p15:clr>
        </p15:guide>
        <p15:guide id="16" orient="horz" pos="3658">
          <p15:clr>
            <a:srgbClr val="65CEFF"/>
          </p15:clr>
        </p15:guide>
        <p15:guide id="18" orient="horz" pos="4157">
          <p15:clr>
            <a:srgbClr val="65CEF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406109912"/>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9" pos="7680">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555679107"/>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8" orient="horz" pos="4157">
          <p15:clr>
            <a:srgbClr val="65CE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317894218"/>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7" orient="horz" pos="302">
          <p15:clr>
            <a:srgbClr val="65CEFF"/>
          </p15:clr>
        </p15:guide>
        <p15:guide id="8" orient="horz" pos="664">
          <p15:clr>
            <a:srgbClr val="65CEFF"/>
          </p15:clr>
        </p15:guide>
        <p15:guide id="10" orient="horz" pos="3658">
          <p15:clr>
            <a:srgbClr val="65CEFF"/>
          </p15:clr>
        </p15:guide>
        <p15:guide id="12" orient="horz" pos="4157">
          <p15:clr>
            <a:srgbClr val="65CE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1931D4B0-5BB7-044B-8E7E-37B6356A645D}"/>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20AC3071-51AC-FB43-B84D-347A9CEDE83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D66211D8-F4D0-9444-AA55-B8F276EA5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665B1A9F-FA0F-9742-AEE1-758507DFC59E}"/>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C20A083-DA07-A648-A114-C0F76D1669C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430C91AE-B4FE-4E45-9387-4B47D4770E8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5BD3C978-CBD4-D94D-BD9C-D251AAECC03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A5EFA929-619A-1743-A15E-2C8F61C682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6386A8B0-5859-7D4B-B213-2A44B52570C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C9E68A64-1244-6F4C-B14E-3CB1B5E7AD0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5B659EDB-6946-EE46-8C15-38C3E378A84C}"/>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BDD566ED-C824-8E4B-8075-13252E64971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CB28B07-2670-524B-9EFC-E6754C317A3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F67D631D-619E-004B-B191-35FD842F077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D2865E78-7584-114D-BCE5-4CA43BE481E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B4DC7B9-EA5F-0249-8BBB-12C8BFE839A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890844E-482B-9140-88A2-657CA607876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CD7D1A2-D688-B148-B9AB-D9336A11991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8B882CC1-0089-FB4B-9A55-6A7346E13569}"/>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7C54F1E3-A53E-F54A-9FC0-A4CAA2F445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C3605ED9-11AD-5441-86F0-A65679D3F95E}"/>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756706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11" orient="horz" pos="302">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7897832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77438896"/>
      </p:ext>
    </p:extLst>
  </p:cSld>
  <p:clrMapOvr>
    <a:masterClrMapping/>
  </p:clrMapOvr>
  <p:extLst>
    <p:ext uri="{DCECCB84-F9BA-43D5-87BE-67443E8EF086}">
      <p15:sldGuideLst xmlns:p15="http://schemas.microsoft.com/office/powerpoint/2012/main">
        <p15:guide id="2" pos="4794">
          <p15:clr>
            <a:srgbClr val="65CEFF"/>
          </p15:clr>
        </p15:guide>
        <p15:guide id="5" orient="horz" pos="302">
          <p15:clr>
            <a:srgbClr val="65CEFF"/>
          </p15:clr>
        </p15:guide>
        <p15:guide id="6" orient="horz" pos="664">
          <p15:clr>
            <a:srgbClr val="65CEFF"/>
          </p15:clr>
        </p15:guide>
        <p15:guide id="8" orient="horz" pos="3658">
          <p15:clr>
            <a:srgbClr val="65CEFF"/>
          </p15:clr>
        </p15:guide>
        <p15:guide id="10" orient="horz" pos="4157">
          <p15:clr>
            <a:srgbClr val="65CE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58929792"/>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13893533"/>
      </p:ext>
    </p:extLst>
  </p:cSld>
  <p:clrMapOvr>
    <a:masterClrMapping/>
  </p:clrMapOvr>
  <p:extLst>
    <p:ext uri="{DCECCB84-F9BA-43D5-87BE-67443E8EF086}">
      <p15:sldGuideLst xmlns:p15="http://schemas.microsoft.com/office/powerpoint/2012/main">
        <p15:guide id="2" pos="3705">
          <p15:clr>
            <a:srgbClr val="65CEFF"/>
          </p15:clr>
        </p15:guide>
        <p15:guide id="3" pos="3978">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057134925"/>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64260504"/>
      </p:ext>
    </p:extLst>
  </p:cSld>
  <p:clrMapOvr>
    <a:masterClrMapping/>
  </p:clrMapOvr>
  <p:extLst>
    <p:ext uri="{DCECCB84-F9BA-43D5-87BE-67443E8EF086}">
      <p15:sldGuideLst xmlns:p15="http://schemas.microsoft.com/office/powerpoint/2012/main">
        <p15:guide id="3" pos="3978">
          <p15:clr>
            <a:srgbClr val="65CEFF"/>
          </p15:clr>
        </p15:guide>
        <p15:guide id="6" orient="horz" pos="302">
          <p15:clr>
            <a:srgbClr val="65CEFF"/>
          </p15:clr>
        </p15:guide>
        <p15:guide id="7" orient="horz" pos="664">
          <p15:clr>
            <a:srgbClr val="65CEFF"/>
          </p15:clr>
        </p15:guide>
        <p15:guide id="9" orient="horz" pos="2206">
          <p15:clr>
            <a:srgbClr val="65CEFF"/>
          </p15:clr>
        </p15:guide>
        <p15:guide id="11" orient="horz" pos="3658">
          <p15:clr>
            <a:srgbClr val="65CEFF"/>
          </p15:clr>
        </p15:guide>
        <p15:guide id="13" orient="horz" pos="4157">
          <p15:clr>
            <a:srgbClr val="65CE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320835"/>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71BFC655-2850-F345-9ACF-84A558DBD59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98580166"/>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1555498"/>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
        <p:nvSpPr>
          <p:cNvPr id="12" name="Copy 3">
            <a:extLst>
              <a:ext uri="{FF2B5EF4-FFF2-40B4-BE49-F238E27FC236}">
                <a16:creationId xmlns:a16="http://schemas.microsoft.com/office/drawing/2014/main" id="{435A3032-C016-6848-95ED-D5C293A0DF61}"/>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a:ln>
                  <a:noFill/>
                </a:ln>
              </a:defRPr>
            </a:lvl1pPr>
            <a:lvl2pPr>
              <a:buClr>
                <a:schemeClr val="accent1"/>
              </a:buClr>
              <a:defRPr lang="en-US">
                <a:ln>
                  <a:noFill/>
                </a:ln>
              </a:defRPr>
            </a:lvl2pPr>
            <a:lvl3pPr>
              <a:buClr>
                <a:schemeClr val="accent1"/>
              </a:buClr>
              <a:defRPr lang="en-US">
                <a:ln>
                  <a:noFill/>
                </a:ln>
              </a:defRPr>
            </a:lvl3pPr>
            <a:lvl4pPr>
              <a:buClr>
                <a:schemeClr val="accent1"/>
              </a:buClr>
              <a:defRPr lang="en-US">
                <a:ln>
                  <a:noFill/>
                </a:ln>
              </a:defRPr>
            </a:lvl4pPr>
            <a:lvl5pPr>
              <a:buClr>
                <a:schemeClr val="accent1"/>
              </a:buClr>
              <a:defRPr lang="en-US" dirty="0">
                <a:ln>
                  <a:noFill/>
                </a:ln>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uppieren 3">
            <a:extLst>
              <a:ext uri="{FF2B5EF4-FFF2-40B4-BE49-F238E27FC236}">
                <a16:creationId xmlns:a16="http://schemas.microsoft.com/office/drawing/2014/main" id="{AC405FF0-83C3-0F40-AD79-D76116C8555C}"/>
              </a:ext>
            </a:extLst>
          </p:cNvPr>
          <p:cNvGrpSpPr/>
          <p:nvPr userDrawn="1"/>
        </p:nvGrpSpPr>
        <p:grpSpPr>
          <a:xfrm>
            <a:off x="-218016" y="-216000"/>
            <a:ext cx="12630816" cy="7290000"/>
            <a:chOff x="-218016" y="-216000"/>
            <a:chExt cx="12630816" cy="7290000"/>
          </a:xfrm>
        </p:grpSpPr>
        <p:cxnSp>
          <p:nvCxnSpPr>
            <p:cNvPr id="13" name="Gerade Verbindung 2">
              <a:extLst>
                <a:ext uri="{FF2B5EF4-FFF2-40B4-BE49-F238E27FC236}">
                  <a16:creationId xmlns:a16="http://schemas.microsoft.com/office/drawing/2014/main" id="{341FB6CD-0DC5-BF45-9A87-1F78F14F4B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5">
              <a:extLst>
                <a:ext uri="{FF2B5EF4-FFF2-40B4-BE49-F238E27FC236}">
                  <a16:creationId xmlns:a16="http://schemas.microsoft.com/office/drawing/2014/main" id="{A220E1B8-F8ED-6344-B3F0-9AA79AB9886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6">
              <a:extLst>
                <a:ext uri="{FF2B5EF4-FFF2-40B4-BE49-F238E27FC236}">
                  <a16:creationId xmlns:a16="http://schemas.microsoft.com/office/drawing/2014/main" id="{4E787010-737D-8547-AC49-A619F4C2BDF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7">
              <a:extLst>
                <a:ext uri="{FF2B5EF4-FFF2-40B4-BE49-F238E27FC236}">
                  <a16:creationId xmlns:a16="http://schemas.microsoft.com/office/drawing/2014/main" id="{5260EC15-997F-8640-91FD-41E1BD287E5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38">
              <a:extLst>
                <a:ext uri="{FF2B5EF4-FFF2-40B4-BE49-F238E27FC236}">
                  <a16:creationId xmlns:a16="http://schemas.microsoft.com/office/drawing/2014/main" id="{62EBD868-4CA3-2740-B815-2F9D2932C9D8}"/>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39">
              <a:extLst>
                <a:ext uri="{FF2B5EF4-FFF2-40B4-BE49-F238E27FC236}">
                  <a16:creationId xmlns:a16="http://schemas.microsoft.com/office/drawing/2014/main" id="{16810235-CFC9-1041-A6F8-9A58D7521603}"/>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1">
              <a:extLst>
                <a:ext uri="{FF2B5EF4-FFF2-40B4-BE49-F238E27FC236}">
                  <a16:creationId xmlns:a16="http://schemas.microsoft.com/office/drawing/2014/main" id="{342C3557-807F-0D44-9D7E-2C10C6D248D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2">
              <a:extLst>
                <a:ext uri="{FF2B5EF4-FFF2-40B4-BE49-F238E27FC236}">
                  <a16:creationId xmlns:a16="http://schemas.microsoft.com/office/drawing/2014/main" id="{38AD214C-B44F-B946-9EC8-AEB4B09C082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43">
              <a:extLst>
                <a:ext uri="{FF2B5EF4-FFF2-40B4-BE49-F238E27FC236}">
                  <a16:creationId xmlns:a16="http://schemas.microsoft.com/office/drawing/2014/main" id="{FFEEB5DD-4475-784B-B8BB-AB4212BB6E66}"/>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44">
              <a:extLst>
                <a:ext uri="{FF2B5EF4-FFF2-40B4-BE49-F238E27FC236}">
                  <a16:creationId xmlns:a16="http://schemas.microsoft.com/office/drawing/2014/main" id="{106DD394-3D9B-2F46-A2D4-2A8DD2BCCE3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1">
              <a:extLst>
                <a:ext uri="{FF2B5EF4-FFF2-40B4-BE49-F238E27FC236}">
                  <a16:creationId xmlns:a16="http://schemas.microsoft.com/office/drawing/2014/main" id="{B41B4994-DCF5-B64B-8572-34B6BD11D05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2">
              <a:extLst>
                <a:ext uri="{FF2B5EF4-FFF2-40B4-BE49-F238E27FC236}">
                  <a16:creationId xmlns:a16="http://schemas.microsoft.com/office/drawing/2014/main" id="{88B93A1A-5ED3-084E-A805-9245BE874F7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3">
              <a:extLst>
                <a:ext uri="{FF2B5EF4-FFF2-40B4-BE49-F238E27FC236}">
                  <a16:creationId xmlns:a16="http://schemas.microsoft.com/office/drawing/2014/main" id="{1492A9CB-FAE4-8B40-BD45-0708EF43EDB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4">
              <a:extLst>
                <a:ext uri="{FF2B5EF4-FFF2-40B4-BE49-F238E27FC236}">
                  <a16:creationId xmlns:a16="http://schemas.microsoft.com/office/drawing/2014/main" id="{0ACD7E6E-B7F8-B942-9805-A70487FE053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5">
              <a:extLst>
                <a:ext uri="{FF2B5EF4-FFF2-40B4-BE49-F238E27FC236}">
                  <a16:creationId xmlns:a16="http://schemas.microsoft.com/office/drawing/2014/main" id="{27E7EBAB-D878-464D-9ED2-15ED15E209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6">
              <a:extLst>
                <a:ext uri="{FF2B5EF4-FFF2-40B4-BE49-F238E27FC236}">
                  <a16:creationId xmlns:a16="http://schemas.microsoft.com/office/drawing/2014/main" id="{7E4DE3EE-0658-7D4E-B6E9-3A26A36A20D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58">
              <a:extLst>
                <a:ext uri="{FF2B5EF4-FFF2-40B4-BE49-F238E27FC236}">
                  <a16:creationId xmlns:a16="http://schemas.microsoft.com/office/drawing/2014/main" id="{1F501EDD-2FD6-2E41-B126-11FFCC2479B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59">
              <a:extLst>
                <a:ext uri="{FF2B5EF4-FFF2-40B4-BE49-F238E27FC236}">
                  <a16:creationId xmlns:a16="http://schemas.microsoft.com/office/drawing/2014/main" id="{342059A2-B962-5649-8710-36DF1F3E87F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60">
              <a:extLst>
                <a:ext uri="{FF2B5EF4-FFF2-40B4-BE49-F238E27FC236}">
                  <a16:creationId xmlns:a16="http://schemas.microsoft.com/office/drawing/2014/main" id="{D296262D-F6FA-8241-AE24-D4AEA6C03E3A}"/>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61">
              <a:extLst>
                <a:ext uri="{FF2B5EF4-FFF2-40B4-BE49-F238E27FC236}">
                  <a16:creationId xmlns:a16="http://schemas.microsoft.com/office/drawing/2014/main" id="{55B91FD8-E6BE-174C-93A8-ECC83FCAE11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5419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9" name="Gruppieren 3">
            <a:extLst>
              <a:ext uri="{FF2B5EF4-FFF2-40B4-BE49-F238E27FC236}">
                <a16:creationId xmlns:a16="http://schemas.microsoft.com/office/drawing/2014/main" id="{2000D4C6-D5D0-FD45-9E8D-64DD9BF2AFA5}"/>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0D876D92-EB49-8744-9E59-5DD89093AA9E}"/>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C8D8E50F-9339-F24C-BBE0-42CE544204E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5BADFE97-B243-214F-85FC-728EEC426516}"/>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59AD3682-B6B1-E542-8858-70B2337BBFF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1C37429F-82DD-F14A-8FF8-7648707B649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901121EE-EA81-DB4D-BDB7-882E5C18951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038B52B1-CCBB-0D4E-9F72-937BF6602E17}"/>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A169D696-533C-3C43-AF0D-B4E7BD10EEC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C86C61DC-2949-8C41-9A37-D1AD1D2B7E1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F5FEC9C8-0B82-5F4C-A96C-994B96D41E4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DE5C844A-3D4E-5847-AB7E-AE064162EB70}"/>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08F3CC80-7CFB-D545-AC95-0FC2E341E66F}"/>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2422A80F-63D5-1A40-955E-5C19F1D4F5CC}"/>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97234CE1-992D-7C4D-8C81-9314FE9F85B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7AE320F7-5AFF-C94C-AB8E-3F7B9BEF517A}"/>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5A78ED21-79B2-DF47-838A-A37D3A9B064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21D6456D-1D31-8242-AB85-C4B929FAB0C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FA4BCC2E-A4A6-A344-AFA8-4646D84B4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11F59C58-7AB5-A54F-AEBA-01375EE3604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A76A56A6-F4A0-AA45-AFE7-19E47BD2D7F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19522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65CEFF"/>
          </p15:clr>
        </p15:guide>
        <p15:guide id="2" pos="6472">
          <p15:clr>
            <a:srgbClr val="65CEFF"/>
          </p15:clr>
        </p15:guide>
        <p15:guide id="5" orient="horz" pos="1073">
          <p15:clr>
            <a:srgbClr val="65CEFF"/>
          </p15:clr>
        </p15:guide>
        <p15:guide id="6" orient="horz" pos="3658">
          <p15:clr>
            <a:srgbClr val="65CEFF"/>
          </p15:clr>
        </p15:guide>
        <p15:guide id="8" orient="horz" pos="4157">
          <p15:clr>
            <a:srgbClr val="65CE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79793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6" name="Gruppieren 3">
            <a:extLst>
              <a:ext uri="{FF2B5EF4-FFF2-40B4-BE49-F238E27FC236}">
                <a16:creationId xmlns:a16="http://schemas.microsoft.com/office/drawing/2014/main" id="{15C3AE7A-779D-9B4F-BF14-FED38C5D3009}"/>
              </a:ext>
            </a:extLst>
          </p:cNvPr>
          <p:cNvGrpSpPr/>
          <p:nvPr userDrawn="1"/>
        </p:nvGrpSpPr>
        <p:grpSpPr>
          <a:xfrm>
            <a:off x="-218016" y="-216000"/>
            <a:ext cx="12630816" cy="7290000"/>
            <a:chOff x="-218016" y="-216000"/>
            <a:chExt cx="12630816" cy="7290000"/>
          </a:xfrm>
        </p:grpSpPr>
        <p:cxnSp>
          <p:nvCxnSpPr>
            <p:cNvPr id="7" name="Gerade Verbindung 2">
              <a:extLst>
                <a:ext uri="{FF2B5EF4-FFF2-40B4-BE49-F238E27FC236}">
                  <a16:creationId xmlns:a16="http://schemas.microsoft.com/office/drawing/2014/main" id="{530D43DF-8C91-AD44-93DC-D17E6BE7222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CE26D090-14DB-C441-A9CC-15308715FC2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24B8094-6479-A148-89B3-DB2B07168491}"/>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74A5B90-711A-5441-B6AF-6AAD84D38A09}"/>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E9FA3E1E-580A-DE4D-8924-9A7B18E1C20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B7443866-3049-1243-AD8A-4DADF5FA1DD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12C92CF-5ADD-2D4E-9195-577DD56FD9C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82EFC7D-E789-F24D-B02E-DCF5128BCB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2B94A0F1-A4AC-2849-88D3-A399FD40D00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F714368C-0FD7-954A-A9C1-625FD137FDDE}"/>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DA2E0624-ED51-9C4A-8088-BB9B009B3935}"/>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C6B0F7B3-1E7E-F84A-AB49-BEDF7F5907D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DB55748C-514E-1249-920A-C38468A6A52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19FA0186-962E-914F-8B5F-F10F096B4027}"/>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047F89F6-F043-9943-834F-C836332A17A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2A0CE643-36AB-2E40-91D2-9BECF85F8E9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07D705C4-1DC7-1344-8C09-05B50E77358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AA2B5E0B-45F0-624D-B70C-5A96DE149C0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CA7259AC-D7CE-F849-B582-B1611CD7631C}"/>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828C45B9-53EC-2E45-A1A1-637C447B9D5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62775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5">
          <p15:clr>
            <a:srgbClr val="65CEFF"/>
          </p15:clr>
        </p15:guide>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contact</a:t>
            </a:r>
          </a:p>
          <a:p>
            <a:pPr lvl="1"/>
            <a:r>
              <a:rPr lang="en-US"/>
              <a:t>Name etc.</a:t>
            </a:r>
          </a:p>
          <a:p>
            <a:pPr lvl="2"/>
            <a:r>
              <a:rPr lang="en-US"/>
              <a:t>Department etc.</a:t>
            </a:r>
          </a:p>
          <a:p>
            <a:pPr lvl="3"/>
            <a:r>
              <a:rPr lang="en-US"/>
              <a:t>subchapter</a:t>
            </a:r>
          </a:p>
          <a:p>
            <a:pPr lvl="4"/>
            <a:r>
              <a:rPr lang="en-US"/>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grpSp>
        <p:nvGrpSpPr>
          <p:cNvPr id="7" name="Gruppieren 3">
            <a:extLst>
              <a:ext uri="{FF2B5EF4-FFF2-40B4-BE49-F238E27FC236}">
                <a16:creationId xmlns:a16="http://schemas.microsoft.com/office/drawing/2014/main" id="{040A4677-129C-DE4B-95FF-FDDD7FF443EB}"/>
              </a:ext>
            </a:extLst>
          </p:cNvPr>
          <p:cNvGrpSpPr/>
          <p:nvPr userDrawn="1"/>
        </p:nvGrpSpPr>
        <p:grpSpPr>
          <a:xfrm>
            <a:off x="-218016" y="-216000"/>
            <a:ext cx="12630816" cy="7290000"/>
            <a:chOff x="-218016" y="-216000"/>
            <a:chExt cx="12630816" cy="7290000"/>
          </a:xfrm>
        </p:grpSpPr>
        <p:cxnSp>
          <p:nvCxnSpPr>
            <p:cNvPr id="11" name="Gerade Verbindung 2">
              <a:extLst>
                <a:ext uri="{FF2B5EF4-FFF2-40B4-BE49-F238E27FC236}">
                  <a16:creationId xmlns:a16="http://schemas.microsoft.com/office/drawing/2014/main" id="{006A0617-A9C6-894F-ADEE-AE142ADBA94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2141F9F0-4C00-7147-B372-17A79F17E4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DAF8AF3E-B2F4-3C4F-BAB8-CCB41768A877}"/>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4C738B15-4C46-F54B-8552-667E846FCF2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4CBE6EBF-739D-4142-BB4C-4132FA1ADAE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5C2E04C7-AB29-AF42-92C1-C8CA2AE7640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680CB20C-3FBC-5641-AFF9-7A4A1640926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865A489B-85F0-464A-AD48-633ADB43961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B135379C-13D3-5B47-9A92-22A006CAEAF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6CA2EC91-EBEE-A84B-8D02-6420F7D10A71}"/>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183B8CEF-7B89-1342-86A1-600B76639BF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BEAA513E-7F69-9D44-94E1-AD777F01543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8723EC33-31B6-1746-8161-C144DA161FC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34179D27-BFB2-9942-AA1D-FA34E909355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2A78427C-975F-054E-8D92-28967CC164E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D7A5C957-41D1-6F4A-B235-9EAE39ADD6D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4C7D483A-0F9D-C44F-8B73-898636867BC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3C172A8B-8E6A-F14F-BB1B-9EF8DC96523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22DFDE7F-EEC8-3248-B4C4-07D48A2EE36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7E7E2B5E-64A3-4840-B3FB-6E2EACCE2E6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719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65CEFF"/>
          </p15:clr>
        </p15:guide>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5622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8485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89277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47658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1694504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98291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9798753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30494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552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542039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7938124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0912660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88724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273672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785130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24741777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4801691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632937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73933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8818096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98085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9552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32265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8810228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414269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6851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770298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7082324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41081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1832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714077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3891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8630588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71837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7276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41235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1199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56889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7718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127893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91529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14866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994678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259657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02709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21789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22147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67783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94433587"/>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65076558"/>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743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09970231"/>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93116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0053340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725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00450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14399833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248875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80504190"/>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60362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920724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303642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17275898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0781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023897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197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46994419"/>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079289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69098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4080601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655694749"/>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487964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939586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52389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699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34627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078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417648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828267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3954944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82713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16456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928002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85814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42681557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0398107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45868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627040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6389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7654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5028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2481622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136930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801620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2022 | Siemens Digital Industries Software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5952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2"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GB"/>
              <a:t>Unrestricted 2024| 2024-03-30 | Siemens Digital Industries Software | </a:t>
            </a:r>
            <a:endParaRPr lang="en-US"/>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46717326"/>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hasCustomPrompt="1"/>
          </p:nvPr>
        </p:nvSpPr>
        <p:spPr/>
        <p:txBody>
          <a:bodyPr anchor="t"/>
          <a:lstStyle/>
          <a:p>
            <a:r>
              <a:rPr lang="en-US"/>
              <a:t>Click to edit Master title style</a:t>
            </a:r>
            <a:br>
              <a:rPr lang="en-US"/>
            </a:br>
            <a:endParaRPr lang="en-US"/>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Unrestricted | © Siemens 2021 | 2021-MM-DD | Author | Title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35458523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8089635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Siemens Cognisphere on Deep Blue backgroun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507778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579930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AA220E05-4C1E-4F58-BFC0-57C07A95F703}"/>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38050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Siemens Cognisphere on Deep Blue Petrol gradient">
            <a:extLst>
              <a:ext uri="{FF2B5EF4-FFF2-40B4-BE49-F238E27FC236}">
                <a16:creationId xmlns:a16="http://schemas.microsoft.com/office/drawing/2014/main" id="{70837433-2C09-4518-AF0D-697A97CAC3AD}"/>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9681954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F3DAF0E-BB8A-4082-8CE7-1BBCE61C8CD0}"/>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407759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E598EC2-770B-4F85-A209-57F0E770943F}"/>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97845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140385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7279309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990639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6224173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55099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392481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00255363"/>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7" pos="4975">
          <p15:clr>
            <a:srgbClr val="65CEFF"/>
          </p15:clr>
        </p15:guide>
        <p15:guide id="8" pos="5157">
          <p15:clr>
            <a:srgbClr val="65CEFF"/>
          </p15:clr>
        </p15:guide>
        <p15:guide id="9" pos="6472">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48628941"/>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663946841"/>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5" pos="6472">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126015070"/>
      </p:ext>
    </p:extLst>
  </p:cSld>
  <p:clrMapOvr>
    <a:masterClrMapping/>
  </p:clrMapOvr>
  <p:extLst>
    <p:ext uri="{DCECCB84-F9BA-43D5-87BE-67443E8EF086}">
      <p15:sldGuideLst xmlns:p15="http://schemas.microsoft.com/office/powerpoint/2012/main">
        <p15:guide id="2" pos="4794">
          <p15:clr>
            <a:srgbClr val="65CEFF"/>
          </p15:clr>
        </p15:guide>
        <p15:guide id="3" pos="6472">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63333065"/>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845435220"/>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95024258"/>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89269728"/>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bwMode="ltGray">
          <a:xfrm>
            <a:off x="411161" y="1414800"/>
            <a:ext cx="7199313" cy="4752000"/>
          </a:xfrm>
          <a:solidFill>
            <a:schemeClr val="bg2"/>
          </a:solidFill>
        </p:spPr>
        <p:txBody>
          <a:bodyPr>
            <a:noAutofit/>
          </a:bodyPr>
          <a:lstStyle/>
          <a:p>
            <a:endParaRPr lang="en-US"/>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764812978"/>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Copy 1">
            <a:extLst>
              <a:ext uri="{FF2B5EF4-FFF2-40B4-BE49-F238E27FC236}">
                <a16:creationId xmlns:a16="http://schemas.microsoft.com/office/drawing/2014/main" id="{82CB14AD-3556-410E-866A-AA4B9E3023F1}"/>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2">
            <a:extLst>
              <a:ext uri="{FF2B5EF4-FFF2-40B4-BE49-F238E27FC236}">
                <a16:creationId xmlns:a16="http://schemas.microsoft.com/office/drawing/2014/main" id="{39815027-31C3-4B20-A4E1-0349A32D8726}"/>
              </a:ext>
            </a:extLst>
          </p:cNvPr>
          <p:cNvSpPr>
            <a:spLocks noGrp="1"/>
          </p:cNvSpPr>
          <p:nvPr>
            <p:ph idx="15"/>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3">
            <a:extLst>
              <a:ext uri="{FF2B5EF4-FFF2-40B4-BE49-F238E27FC236}">
                <a16:creationId xmlns:a16="http://schemas.microsoft.com/office/drawing/2014/main" id="{69D669AC-39CF-484C-80AE-48083C79014A}"/>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dirty="0">
                <a:ln>
                  <a:noFill/>
                </a:ln>
                <a:solidFill>
                  <a:schemeClr val="tx1"/>
                </a:solidFill>
              </a:defRPr>
            </a:lvl1pPr>
            <a:lvl2pPr>
              <a:buClr>
                <a:schemeClr val="accent1"/>
              </a:buClr>
              <a:defRPr lang="en-US" dirty="0">
                <a:ln>
                  <a:noFill/>
                </a:ln>
                <a:solidFill>
                  <a:schemeClr val="tx1"/>
                </a:solidFill>
              </a:defRPr>
            </a:lvl2pPr>
            <a:lvl3pPr>
              <a:buClr>
                <a:schemeClr val="accent1"/>
              </a:buClr>
              <a:defRPr lang="en-US" dirty="0">
                <a:ln>
                  <a:noFill/>
                </a:ln>
                <a:solidFill>
                  <a:schemeClr val="tx1"/>
                </a:solidFill>
              </a:defRPr>
            </a:lvl3pPr>
            <a:lvl4pPr>
              <a:buClr>
                <a:schemeClr val="accent1"/>
              </a:buClr>
              <a:defRPr lang="en-US" dirty="0">
                <a:ln>
                  <a:noFill/>
                </a:ln>
                <a:solidFill>
                  <a:schemeClr val="tx1"/>
                </a:solidFill>
              </a:defRPr>
            </a:lvl4pPr>
            <a:lvl5pPr>
              <a:buClr>
                <a:schemeClr val="accent1"/>
              </a:buClr>
              <a:defRPr lang="en-US" dirty="0">
                <a:ln>
                  <a:noFill/>
                </a:ln>
                <a:solidFill>
                  <a:schemeClr val="tx1"/>
                </a:solidFill>
              </a:defRPr>
            </a:lvl5pPr>
            <a:lvl6pPr>
              <a:buClr>
                <a:schemeClr val="accent1"/>
              </a:buClr>
              <a:defRPr lang="en-US" dirty="0">
                <a:ln>
                  <a:noFill/>
                </a:ln>
                <a:solidFill>
                  <a:schemeClr val="bg1"/>
                </a:solidFill>
              </a:defRPr>
            </a:lvl6pPr>
            <a:lvl7pPr>
              <a:buClr>
                <a:schemeClr val="accent1"/>
              </a:buClr>
              <a:defRPr lang="en-US" dirty="0">
                <a:ln>
                  <a:noFill/>
                </a:ln>
                <a:solidFill>
                  <a:schemeClr val="bg1"/>
                </a:solidFill>
              </a:defRPr>
            </a:lvl7pPr>
            <a:lvl8pPr>
              <a:buClr>
                <a:schemeClr val="accent1"/>
              </a:buClr>
              <a:defRPr lang="en-US" dirty="0">
                <a:ln>
                  <a:noFill/>
                </a:ln>
                <a:solidFill>
                  <a:schemeClr val="bg1"/>
                </a:solidFill>
              </a:defRPr>
            </a:lvl8pPr>
            <a:lvl9pPr>
              <a:buClr>
                <a:schemeClr val="accent1"/>
              </a:buClr>
              <a:defRPr lang="en-US" dirty="0">
                <a:ln>
                  <a:noFill/>
                </a:ln>
                <a:solidFill>
                  <a:schemeClr val="bg1"/>
                </a:solidFill>
              </a:defRPr>
            </a:lvl9pPr>
          </a:lstStyle>
          <a:p>
            <a:pPr lvl="0"/>
            <a:r>
              <a:rPr lang="en-US"/>
              <a:t>Click to edit Master text styles</a:t>
            </a:r>
          </a:p>
          <a:p>
            <a:pPr lvl="1">
              <a:buClr>
                <a:srgbClr val="00FFB9"/>
              </a:buClr>
            </a:pPr>
            <a:r>
              <a:rPr lang="en-US"/>
              <a:t>Second level</a:t>
            </a:r>
          </a:p>
          <a:p>
            <a:pPr lvl="2">
              <a:buClr>
                <a:srgbClr val="00FFB9"/>
              </a:buClr>
            </a:pPr>
            <a:r>
              <a:rPr lang="en-US"/>
              <a:t>Third level</a:t>
            </a:r>
          </a:p>
          <a:p>
            <a:pPr lvl="3">
              <a:buClr>
                <a:srgbClr val="00FFB9"/>
              </a:buClr>
            </a:pPr>
            <a:r>
              <a:rPr lang="en-US"/>
              <a:t>Fourth level</a:t>
            </a:r>
          </a:p>
          <a:p>
            <a:pPr lvl="4">
              <a:buClr>
                <a:srgbClr val="00FFB9"/>
              </a:buClr>
            </a:pPr>
            <a:r>
              <a:rPr lang="en-US"/>
              <a:t>Fifth level</a:t>
            </a:r>
          </a:p>
        </p:txBody>
      </p:sp>
    </p:spTree>
    <p:extLst>
      <p:ext uri="{BB962C8B-B14F-4D97-AF65-F5344CB8AC3E}">
        <p14:creationId xmlns:p14="http://schemas.microsoft.com/office/powerpoint/2010/main" val="1280757208"/>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Lst>
          </p:cNvPr>
          <p:cNvSpPr/>
          <p:nvPr/>
        </p:nvSpPr>
        <p:spPr bwMode="black">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959065707"/>
      </p:ext>
    </p:extLst>
  </p:cSld>
  <p:clrMapOvr>
    <a:masterClrMapping/>
  </p:clrMapOvr>
  <p:extLst>
    <p:ext uri="{DCECCB84-F9BA-43D5-87BE-67443E8EF086}">
      <p15:sldGuideLst xmlns:p15="http://schemas.microsoft.com/office/powerpoint/2012/main">
        <p15:guide id="2" pos="6472">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632126938"/>
      </p:ext>
    </p:extLst>
  </p:cSld>
  <p:clrMapOvr>
    <a:masterClrMapping/>
  </p:clrMapOvr>
  <p:extLst>
    <p:ext uri="{DCECCB84-F9BA-43D5-87BE-67443E8EF086}">
      <p15:sldGuideLst xmlns:p15="http://schemas.microsoft.com/office/powerpoint/2012/main">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lang="en-US" sz="8000" b="1" kern="1200" dirty="0">
                <a:solidFill>
                  <a:schemeClr val="bg1"/>
                </a:solidFill>
                <a:latin typeface="+mj-lt"/>
                <a:ea typeface="+mj-ea"/>
                <a:cs typeface="+mj-cs"/>
              </a:defRPr>
            </a:lvl1pPr>
          </a:lstStyle>
          <a:p>
            <a:r>
              <a:rPr lang="en-US"/>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800" b="1">
                <a:solidFill>
                  <a:schemeClr val="bg1"/>
                </a:solidFill>
              </a:defRPr>
            </a:lvl1pPr>
            <a:lvl2pPr marL="0" indent="0" algn="l">
              <a:spcBef>
                <a:spcPts val="600"/>
              </a:spcBef>
              <a:spcAft>
                <a:spcPts val="0"/>
              </a:spcAft>
              <a:buFontTx/>
              <a:buNone/>
              <a:defRPr sz="1400" b="1">
                <a:solidFill>
                  <a:schemeClr val="bg1"/>
                </a:solidFill>
              </a:defRPr>
            </a:lvl2pPr>
            <a:lvl3pPr marL="180000" indent="-180000" algn="l">
              <a:spcAft>
                <a:spcPts val="0"/>
              </a:spcAft>
              <a:buFontTx/>
              <a:buNone/>
              <a:defRPr sz="1400" b="0"/>
            </a:lvl3pPr>
            <a:lvl4pPr marL="360000" indent="-180000" algn="l">
              <a:spcAft>
                <a:spcPts val="0"/>
              </a:spcAft>
              <a:buFontTx/>
              <a:buNone/>
              <a:defRPr sz="1400"/>
            </a:lvl4pPr>
            <a:lvl5pPr marL="360000" indent="-180000" algn="l">
              <a:spcAft>
                <a:spcPts val="0"/>
              </a:spcAft>
              <a:buFontTx/>
              <a:buNone/>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agenda</a:t>
            </a:r>
            <a:br>
              <a:rPr lang="en-US"/>
            </a:br>
            <a:r>
              <a:rPr lang="en-US"/>
              <a:t>Item 2</a:t>
            </a:r>
          </a:p>
          <a:p>
            <a:pPr lvl="0"/>
            <a:r>
              <a:rPr lang="en-US"/>
              <a:t>Item 3</a:t>
            </a:r>
          </a:p>
          <a:p>
            <a:pPr lvl="1"/>
            <a:endParaRPr lang="en-US"/>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11" name="Siemens Logo">
            <a:extLst>
              <a:ext uri="{FF2B5EF4-FFF2-40B4-BE49-F238E27FC236}">
                <a16:creationId xmlns:a16="http://schemas.microsoft.com/office/drawing/2014/main" id="{ECEAA6E3-1B84-5F4F-AA15-65CC04A1F3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4472" y="6419088"/>
            <a:ext cx="1152144" cy="183191"/>
          </a:xfrm>
          <a:prstGeom prst="rect">
            <a:avLst/>
          </a:prstGeom>
        </p:spPr>
      </p:pic>
    </p:spTree>
    <p:extLst>
      <p:ext uri="{BB962C8B-B14F-4D97-AF65-F5344CB8AC3E}">
        <p14:creationId xmlns:p14="http://schemas.microsoft.com/office/powerpoint/2010/main" val="66092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bg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lang="en-US" sz="1600" b="1" kern="1200" dirty="0">
                <a:solidFill>
                  <a:schemeClr val="bg1"/>
                </a:solidFill>
                <a:latin typeface="+mn-lt"/>
                <a:ea typeface="+mn-ea"/>
                <a:cs typeface="+mn-cs"/>
              </a:defRPr>
            </a:lvl1pPr>
            <a:lvl2pPr marL="0" indent="0" algn="l">
              <a:spcBef>
                <a:spcPts val="600"/>
              </a:spcBef>
              <a:spcAft>
                <a:spcPts val="0"/>
              </a:spcAft>
              <a:buFont typeface="Arial" panose="020B0604020202020204" pitchFamily="34" charset="0"/>
              <a:buNone/>
              <a:defRPr sz="1600" b="1">
                <a:solidFill>
                  <a:schemeClr val="bg1"/>
                </a:solidFill>
              </a:defRPr>
            </a:lvl2pPr>
            <a:lvl3pPr marL="180000" indent="-180000" algn="l">
              <a:spcAft>
                <a:spcPts val="0"/>
              </a:spcAft>
              <a:buFontTx/>
              <a:buNone/>
              <a:defRPr sz="1600" b="0">
                <a:solidFill>
                  <a:schemeClr val="bg1"/>
                </a:solidFill>
              </a:defRPr>
            </a:lvl3pPr>
            <a:lvl4pPr marL="360000" indent="-180000" algn="l">
              <a:spcAft>
                <a:spcPts val="0"/>
              </a:spcAft>
              <a:buFontTx/>
              <a:buNone/>
              <a:defRPr sz="1400">
                <a:solidFill>
                  <a:schemeClr val="bg1"/>
                </a:solidFill>
              </a:defRPr>
            </a:lvl4pPr>
            <a:lvl5pPr marL="360000" indent="-180000" algn="l">
              <a:spcAft>
                <a:spcPts val="0"/>
              </a:spcAft>
              <a:buFontTx/>
              <a:buNone/>
              <a:defRPr sz="1400" b="1">
                <a:solidFill>
                  <a:schemeClr val="bg1"/>
                </a:solidFill>
              </a:defRPr>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marL="0" lvl="1" indent="0" algn="l" defTabSz="914400" rtl="0" eaLnBrk="1" latinLnBrk="0" hangingPunct="1">
              <a:lnSpc>
                <a:spcPct val="110000"/>
              </a:lnSpc>
              <a:spcBef>
                <a:spcPts val="600"/>
              </a:spcBef>
              <a:spcAft>
                <a:spcPts val="0"/>
              </a:spcAft>
              <a:buClr>
                <a:schemeClr val="accent1"/>
              </a:buClr>
              <a:buFont typeface="Arial" panose="020B0604020202020204" pitchFamily="34" charset="0"/>
              <a:buNone/>
            </a:pPr>
            <a:r>
              <a:rPr lang="en-US"/>
              <a:t>Click to edit the contact</a:t>
            </a:r>
          </a:p>
          <a:p>
            <a:pPr lvl="1"/>
            <a:r>
              <a:rPr lang="en-US"/>
              <a:t>Name</a:t>
            </a:r>
          </a:p>
          <a:p>
            <a:pPr lvl="2"/>
            <a:r>
              <a:rPr lang="en-US"/>
              <a:t>Department</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CAF3A8F5-231C-C244-A601-14611686B1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5188" y="6419088"/>
            <a:ext cx="1152000" cy="183168"/>
          </a:xfrm>
          <a:prstGeom prst="rect">
            <a:avLst/>
          </a:prstGeom>
        </p:spPr>
      </p:pic>
    </p:spTree>
    <p:extLst>
      <p:ext uri="{BB962C8B-B14F-4D97-AF65-F5344CB8AC3E}">
        <p14:creationId xmlns:p14="http://schemas.microsoft.com/office/powerpoint/2010/main" val="14244219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2022 | 2022-01-18 | Malcolm McGilp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390384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8113814"/>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484377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Deep Blue - Conten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AI for EMAG | DI SW STS ST&amp;IN TI </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Agenda text frame">
            <a:extLst>
              <a:ext uri="{FF2B5EF4-FFF2-40B4-BE49-F238E27FC236}">
                <a16:creationId xmlns:a16="http://schemas.microsoft.com/office/drawing/2014/main" id="{BFC2C0F5-1FF7-A8C4-DAF8-BEDAF279B60D}"/>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buClr>
                <a:schemeClr val="tx1"/>
              </a:buClr>
              <a:tabLst>
                <a:tab pos="7200000" algn="r"/>
              </a:tabLst>
              <a:defRPr/>
            </a:lvl2pPr>
            <a:lvl3pPr marL="180000" defTabSz="360000">
              <a:spcAft>
                <a:spcPts val="900"/>
              </a:spcAft>
              <a:buClr>
                <a:schemeClr val="tx1"/>
              </a:buClr>
              <a:tabLst>
                <a:tab pos="7200000" algn="r"/>
              </a:tabLst>
              <a:defRPr b="1"/>
            </a:lvl3pPr>
            <a:lvl4pPr marL="360000" defTabSz="360000">
              <a:spcAft>
                <a:spcPts val="900"/>
              </a:spcAft>
              <a:buClr>
                <a:schemeClr val="tx1"/>
              </a:buClr>
              <a:tabLst>
                <a:tab pos="7200000" algn="r"/>
              </a:tabLst>
              <a:defRPr/>
            </a:lvl4pPr>
            <a:lvl5pPr marL="360000" defTabSz="360000">
              <a:spcAft>
                <a:spcPts val="900"/>
              </a:spcAft>
              <a:buClr>
                <a:schemeClr val="tx1"/>
              </a:buClr>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3591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2023-03-21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338904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14015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17115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7475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1417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07669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6797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5330573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8548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26812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523635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0606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1038598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918893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495945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683200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66259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002477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9086927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168655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456825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27882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07608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7403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41926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61640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51520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1800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96847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647274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13881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794228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16328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5920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52893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65888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165879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708431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8366569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4112006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091663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09730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6351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01771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205842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01707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142197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46682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716163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21299342"/>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23331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961336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2815714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19705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6494016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52029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87235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872947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897253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95455099"/>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4566288"/>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286605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53645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7054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206099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890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263734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840654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9834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5574511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536978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able of contents / Agenda">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261002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AE83F1C5-95B7-47C3-B837-8191D1E397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70482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E2F7C1AE-8376-445B-98CD-DBE6E96E387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07B7E75B-80B4-49F8-AA70-A41C9D89685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979795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5386085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2111885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49138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919018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50020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31945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82076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8200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161122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89969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648433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1827733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6058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7394096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1766355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90773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580758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130238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7412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375823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72699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217558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4092339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10041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99043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7847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800962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490804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10771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328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67255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379689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00413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541970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83764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37986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172963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90116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653328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3068178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900302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5919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0519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50091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695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522184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5499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57827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91518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93203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5998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778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1558364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16197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52734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64810535"/>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81510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291226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195908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698691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03005075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7166476"/>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88897"/>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556130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146003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87408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472462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723070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4615833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45518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4206469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11491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317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4625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797522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0288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43369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97161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096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6136616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690271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2301711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10233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734444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374293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22846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1024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212516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52662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5002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2585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30264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258471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50577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47664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9436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11107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1613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937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129359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02573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30373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891525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345490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38483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075258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868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663990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4236293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873765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261980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3141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633825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44724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58656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044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9948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338928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38904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916675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0083498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735890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96610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72506255"/>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7025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51707164"/>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418128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1672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5337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069133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892492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862959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473746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2151508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90255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639825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5129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17780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372016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0620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796394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697558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088561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25361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529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4220775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64012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4837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97879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253110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13494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1482691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3022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317838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52324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050299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6656800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22044589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087760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49313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1046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09738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04740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9748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22521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60529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827254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996530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00544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12695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07771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027956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886817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049783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841410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084053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60822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541454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4328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375580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54788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800769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0144171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4155625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35852739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1682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5567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64508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82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851957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81649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563038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91605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32034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0898440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074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96463820"/>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7362415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260856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30373212"/>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9863235" cy="4752000"/>
          </a:xfrm>
          <a:prstGeom prst="rect">
            <a:avLst/>
          </a:prstGeom>
        </p:spPr>
        <p:txBody>
          <a:bodyPr>
            <a:noAutofit/>
          </a:bodyPr>
          <a:lstStyle>
            <a:lvl2pPr marL="0" indent="0">
              <a:buNone/>
              <a:defRPr/>
            </a:lvl2pPr>
          </a:lstStyle>
          <a:p>
            <a:pPr lvl="0"/>
            <a:r>
              <a:rPr lang="en-US"/>
              <a:t>Click to edit Master text styles</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58486828"/>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7792267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085E4A1-8814-1127-AB1C-0D3A9B495D13}"/>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1265766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4" name="Copy">
            <a:extLst>
              <a:ext uri="{FF2B5EF4-FFF2-40B4-BE49-F238E27FC236}">
                <a16:creationId xmlns:a16="http://schemas.microsoft.com/office/drawing/2014/main" id="{7D1F8233-E6EC-DCDF-AD49-1336CE8ABD3E}"/>
              </a:ext>
            </a:extLst>
          </p:cNvPr>
          <p:cNvSpPr>
            <a:spLocks noGrp="1"/>
          </p:cNvSpPr>
          <p:nvPr>
            <p:ph type="body" sz="quarter" idx="18"/>
          </p:nvPr>
        </p:nvSpPr>
        <p:spPr bwMode="black">
          <a:xfrm>
            <a:off x="410399" y="1417320"/>
            <a:ext cx="11375136" cy="4754880"/>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9463233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5368879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69673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8874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38291151"/>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53997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95154563"/>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2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Tree>
    <p:extLst>
      <p:ext uri="{BB962C8B-B14F-4D97-AF65-F5344CB8AC3E}">
        <p14:creationId xmlns:p14="http://schemas.microsoft.com/office/powerpoint/2010/main" val="1395760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326056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1032145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542660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4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Table Placeholder" descr="Content table  frame">
            <a:extLst>
              <a:ext uri="{FF2B5EF4-FFF2-40B4-BE49-F238E27FC236}">
                <a16:creationId xmlns:a16="http://schemas.microsoft.com/office/drawing/2014/main" id="{93ED6A12-D002-B836-BF82-7E41303D82B3}"/>
              </a:ext>
            </a:extLst>
          </p:cNvPr>
          <p:cNvSpPr>
            <a:spLocks noGrp="1"/>
          </p:cNvSpPr>
          <p:nvPr>
            <p:ph type="tbl" sz="quarter" idx="12"/>
          </p:nvPr>
        </p:nvSpPr>
        <p:spPr bwMode="black">
          <a:xfrm>
            <a:off x="404812" y="1414461"/>
            <a:ext cx="11376026" cy="4392000"/>
          </a:xfrm>
        </p:spPr>
        <p:txBody>
          <a:bodyPr/>
          <a:lstStyle/>
          <a:p>
            <a:endParaRPr lang="en-US"/>
          </a:p>
        </p:txBody>
      </p:sp>
    </p:spTree>
    <p:extLst>
      <p:ext uri="{BB962C8B-B14F-4D97-AF65-F5344CB8AC3E}">
        <p14:creationId xmlns:p14="http://schemas.microsoft.com/office/powerpoint/2010/main" val="3525615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9446390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ln w="19050">
            <a:solidFill>
              <a:schemeClr val="accent1"/>
            </a:solidFill>
          </a:ln>
        </p:spPr>
        <p:txBody>
          <a:bodyPr vert="horz" lIns="216000" tIns="144000" rIns="216000" bIns="144000" rtlCol="0">
            <a:noAutofit/>
          </a:bodyPr>
          <a:lstStyle>
            <a:lvl1pPr>
              <a:defRPr lang="en-US" dirty="0">
                <a:ln>
                  <a:noFill/>
                </a:ln>
              </a:defRPr>
            </a:lvl1pPr>
          </a:lstStyle>
          <a:p>
            <a:pPr lvl="0"/>
            <a:r>
              <a:rPr lang="en-US"/>
              <a:t>Click to edit Master text styles</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00285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41910714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48095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74276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769478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0824140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0" indent="0" algn="l">
              <a:spcAft>
                <a:spcPts val="0"/>
              </a:spcAft>
              <a:buFont typeface="Arial" panose="020B0604020202020204" pitchFamily="34" charset="0"/>
              <a:buNone/>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866747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87096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3046454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656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430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101602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7886003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2077452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213392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2052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579531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8319492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971786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237669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949893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26026813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624412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987056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6542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628520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489573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0250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795872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Unrestricted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590808770"/>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53BE117E-CDD5-4342-8C0F-74E4ED307BB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B219785C-AE8F-854B-8046-BA6D1DA599F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9529802F-08FD-294F-A76F-398E506DD58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239F0CC0-BAD1-6140-9068-7B4B3643E924}"/>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8BCB114-9238-C24F-998F-80ED043AF1D5}"/>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7D6E603-AE0D-FD4D-B83B-004B60126B4D}"/>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A5272C97-25A1-E64A-99C2-B1AEC71AB16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EAF05FD-6D7D-BD42-9365-07362DBA8A0E}"/>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7B121FD7-F304-134A-B65C-21B9E641983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01ADCDD8-6878-7F44-847A-7A90BAF4205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6E9F728-C879-3149-AD93-E5C37D1E10DD}"/>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3231059F-5DC1-464B-870D-B5226B336D7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54E27F2-18EB-D240-9FBE-1559E915FE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BE7F1AB-1666-F845-BCF2-C4D17A3F31A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DAA1130-3074-E04E-A8B1-3BBA4521B6C5}"/>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512BA223-DE19-A147-A0D0-B79B2964001B}"/>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8047752A-61E9-D84E-8808-F8C3E9FEFF0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543B7AB3-1C4F-0246-BB82-21A700A14E2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8799C5E-D158-204F-94B8-3F29F69AEC8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B3ECE5A-332D-004A-B320-E4D936E10C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B3E9FDB4-89F0-AA4F-BF1C-2409C78E133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513927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3FCA14BA-240F-1C48-84AF-574C4EDD0882}"/>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A27D0139-DEB5-EB40-B524-8AFC68AB878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41AFACC4-FF0C-764D-B391-E58E0FDFA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4F1E145C-3AC4-104D-A098-4A9B2AC78152}"/>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EB7627AC-9C88-184D-A00F-EF45833556E3}"/>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FF49C28-7FAD-2E43-B87C-F9AEED40F7C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1EC6E20C-F73B-6743-8688-C2D7BECEE950}"/>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E082B54-B227-7B49-B284-F9774FA2D0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F3FD44E-6F76-6142-9A57-4F43BC62AB49}"/>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0539DDBE-5A7C-0343-BC88-7D442AF5227F}"/>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73411D37-CFD5-EC49-955B-E01CF3E6325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C6B3653-DE26-9E45-823D-88171F6A9C6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2A999F3-9E92-4948-B75C-4413ECA7A21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DA33CE2-2587-004D-AF12-497BE4A5E6D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D3117870-1D79-9341-838C-8B64EBF0DFB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A588610C-DA7D-DA4E-846D-C3022F92490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9EE12E5-6ED9-7445-9810-C67CCF7ACC49}"/>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FB12E0F-93B1-0C4A-A438-B6769B8533D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7F5005-E5D7-A443-AE7D-FA9E8032291A}"/>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C2298A34-0F4C-7141-AE9A-87C1F8174F3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07678CE-1508-AC44-9E29-F530CD4EB9A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65338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30" name="Cognisphere" descr="Siemens Cognisphere on Deep Blue background">
            <a:extLst>
              <a:ext uri="{FF2B5EF4-FFF2-40B4-BE49-F238E27FC236}">
                <a16:creationId xmlns:a16="http://schemas.microsoft.com/office/drawing/2014/main" id="{FBBACCC7-9BFB-4DDF-A9E1-9C95ABD2599C}"/>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11467217-650A-124F-8AD4-C6500CB80433}"/>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CC6EF851-9403-6340-8F90-76D658BB24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0C5C015-4929-0F4A-8C7E-FDF7B3D5B0DC}"/>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5369C0D7-A503-804B-B5B8-31A0E310F04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CB69E44C-EECC-D14A-AE40-D71BA5C0E4F8}"/>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7F3066DC-9573-924D-9157-0C4EF161093A}"/>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C7DB519-9819-A345-8751-1909BF10847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4BF147C4-DA96-0445-A905-FC088BA828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C34F81D2-B29B-474C-873F-06C7174370DC}"/>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B0D0E1D5-D91F-3E47-BB34-13AECDD85B7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5B8D16E8-2D9D-F742-A230-5E5635E0DC17}"/>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672C1B3-CF2D-144F-8E19-0562FBC5B94F}"/>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FF95F11-969B-E04F-AE81-C60289C44EE2}"/>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9BCA654-894A-F54B-AF84-ABEFE42F7DB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FB11018-F34B-2941-B5B5-4D730D79FF3B}"/>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030D7413-10FC-6542-A497-FAC885E2F1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680D773D-2470-8941-9957-F28B2D9B01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063393-980D-3D44-8700-3669AB3CBDB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1BACF4C-75A5-0843-AC2D-9D059A7AFF5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DF07249-A2CD-184B-BFA6-CD7186D7911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53E876C-2E53-4F4D-8FD1-B8907D22866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6123797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30" name="Cognisphere" descr="Siemens Cognisphere on Deep Blue Petrol gradient">
            <a:extLst>
              <a:ext uri="{FF2B5EF4-FFF2-40B4-BE49-F238E27FC236}">
                <a16:creationId xmlns:a16="http://schemas.microsoft.com/office/drawing/2014/main" id="{002D0274-5206-46B4-A2D9-3049BB94B149}"/>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9487DC36-1970-CF49-9F03-FC6C095437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D8FACA03-AC57-C140-B9DF-52F833EB676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705E40A-B21C-A848-A88C-3CD2CEB40BC0}"/>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840747FC-D86D-4B44-8D7B-62CF392D174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81F71A6D-EE7F-F042-BAF0-1231FC0E342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EA13CAC5-0AF5-E94B-88EB-F9D00727EC4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6B6F9C9-0F30-614E-8E7E-4AE4EF9CBE0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71B2DDC5-E6EA-6A40-AAC7-323F71D1E7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57BC5CA6-6AE7-FE44-AE40-BA2A8217FE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7D0AA762-2D27-9743-B114-6D9CC3F3F60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37470650-8342-F24B-94B3-AC3A78BFDD52}"/>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1C4A8AFF-32F0-D344-AF56-D16B0EDB0B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6750F8A9-FEF0-6E42-93CA-298D425CF39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910097E9-8125-B749-AE7D-3D190BC5F595}"/>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C4012EAE-333D-334E-B5D4-14D90F601CB0}"/>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341EB00F-D928-C048-ACB8-BAAB749CEAE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AC93FB83-AAFF-7D43-A124-A5604F8F13C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6F63377B-4A15-4B48-8DE4-BE11A54E55F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F7A02BE-DA3E-F549-96FB-3FE412DD6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4FC1AB01-DAD2-214B-A2A7-F0C7F600CF9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8A5EBAE4-07AE-1B4B-AAF7-1A498922F29A}"/>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727647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BDD89FF8-6988-4458-B89A-C7ED61383A1A}"/>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E90418EA-439E-C346-89AE-093E39231237}"/>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21F069CF-31E9-3E45-8F4B-29074DC650C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A90EDF3-90B1-C746-9C30-B9E93ED6A988}"/>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3DBA28D0-ED1D-F846-9CE9-1BC5B99F2BA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ECFB945-568D-D04F-A857-6852982A28A1}"/>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C4A5546A-4960-184A-A216-26E3656CCAE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8DB6C1D-B26C-4346-923C-2567B334B8C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BB0009D2-FA01-094D-8128-7427728FF5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BCFD0F1-7902-6341-AE46-E8AA771D192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B1F27D2C-E8A5-3740-A854-B6EC5625B0D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39DBE8F3-40DE-8546-A0DD-6F3C136B432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F30F992-8834-9543-A21F-5BE0601B757B}"/>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BEFFBB58-DF82-AC40-A0B9-800F973F830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047CE196-FB38-6C4F-8879-01A7756A66B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14526CE6-3EDA-BD4B-B225-721391B76A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ED32BE9E-9C38-E54E-ABF2-2B9F84C520E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4744799A-927E-494A-949C-3976ED48E1E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30DBC60-7C5C-BE43-B61B-E6A951D49FF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75EC92AF-918D-E242-8F09-8A7C7C94DC7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0B21EA5-34CE-D449-BD78-7E35656782B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EEF1AD41-D2FC-E14B-A057-19707596E03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276501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50AF305F-3940-4001-AE3A-055F50976563}"/>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F79E4775-239E-A84F-845E-D235A3A59E1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35104E1-20CA-D04D-B5A3-BD258708C6D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6BC61CF-6771-BC48-9F0B-8CC4E193F04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ADE2FC6A-B11B-2A41-9E89-DBE560DE1ED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AD6F8205-6262-1442-85DA-F3A142E1166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AF1C584-16E2-4B4B-92F0-190472A0359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3A28370-AD1B-3D47-BA38-46BE96392B7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54CC4-3CDE-E546-B65D-353F316CDA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ED9CD9BE-49DA-4840-98FB-5EBEDC449CF1}"/>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DC9B90C-5777-4E44-B1A3-BC59812F620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B751049-808E-854B-A60C-568389B6DD24}"/>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A4F89BE9-D040-FD43-8641-5B54F5D663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C1CC7E88-8978-6B4F-B1D2-8E2C64131E1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2A80A3F-78BA-3540-8809-6B4DE596277D}"/>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96DEC1E5-A393-1544-9AB2-3C719722E5A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48ECE8D5-8C8D-3E43-9385-4587CF2AA2A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A540B43-8E64-1247-9616-2A32B31181F4}"/>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11069C9F-6D92-2444-B1E2-0787D4415E1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C3CF25DD-CDCB-EA43-A568-C58D2AA263E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D5B4F7B4-66A3-5B40-AD79-508452210EC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F0AC01D0-DA1C-1F41-83AC-7F42128DBD3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286075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D30B7E0-C85E-6343-8944-7F90B99F2CE0}"/>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705732E-D79D-4A4F-82DB-67CEA9D0338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01FA6CCA-6D59-4B4B-8335-87F158D36616}"/>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1BF37B-9892-B040-8DE8-EA304F74430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60DDA3E-B1B8-C446-86F9-F130E869C8C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42EC57E9-7B35-3741-8588-A05DDAC5C98B}"/>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260F2B5B-238A-6A40-8E9B-45EC6A84F81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3A88516-B767-8141-9598-4B23AAC49FE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C54BFC2-D830-8E40-BEF9-EFB21E87AF1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32789D0A-E6DD-404C-971A-120E4AF8D355}"/>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2459A730-5723-894A-8BDA-96768FFECF9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9590959-0A34-394F-99A2-898EFFC730C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A99E8866-0E23-D841-BA58-999CCF3195E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2AA76DB6-0211-AB42-A84E-26B86866ECD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0E1812C7-0AD1-D84C-97F8-4D5E6F7DE0F2}"/>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E7FE5640-3A2B-BF44-B165-1C2CF46ECB2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966A8BEB-0E3A-5A4D-BD6F-528214AF1B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2D75810E-B376-D24D-97AC-17F279F9BFB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8BCC0A-86D7-7743-B0DE-6EE7746FFAC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9D08D5ED-5ED5-494E-A99D-4F64ADE315B6}"/>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E9CD1B1-1E44-C642-90E9-70693D84761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6155297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3" pos="7416">
          <p15:clr>
            <a:srgbClr val="65CEFF"/>
          </p15:clr>
        </p15:guide>
        <p15:guide id="4" orient="horz" pos="2206">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2.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8"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16" Type="http://schemas.openxmlformats.org/officeDocument/2006/relationships/slideLayout" Target="../slideLayouts/slideLayout141.xml"/><Relationship Id="rId11" Type="http://schemas.openxmlformats.org/officeDocument/2006/relationships/slideLayout" Target="../slideLayouts/slideLayout136.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5" Type="http://schemas.openxmlformats.org/officeDocument/2006/relationships/slideLayout" Target="../slideLayouts/slideLayout130.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93" Type="http://schemas.openxmlformats.org/officeDocument/2006/relationships/slideLayout" Target="../slideLayouts/slideLayout218.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theme" Target="../theme/theme3.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9" Type="http://schemas.openxmlformats.org/officeDocument/2006/relationships/slideLayout" Target="../slideLayouts/slideLayout164.xml"/><Relationship Id="rId34" Type="http://schemas.openxmlformats.org/officeDocument/2006/relationships/slideLayout" Target="../slideLayouts/slideLayout159.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76" Type="http://schemas.openxmlformats.org/officeDocument/2006/relationships/slideLayout" Target="../slideLayouts/slideLayout201.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29" Type="http://schemas.openxmlformats.org/officeDocument/2006/relationships/slideLayout" Target="../slideLayouts/slideLayout154.xml"/><Relationship Id="rId24" Type="http://schemas.openxmlformats.org/officeDocument/2006/relationships/slideLayout" Target="../slideLayouts/slideLayout149.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66" Type="http://schemas.openxmlformats.org/officeDocument/2006/relationships/slideLayout" Target="../slideLayouts/slideLayout191.xml"/><Relationship Id="rId87" Type="http://schemas.openxmlformats.org/officeDocument/2006/relationships/slideLayout" Target="../slideLayouts/slideLayout212.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56" Type="http://schemas.openxmlformats.org/officeDocument/2006/relationships/slideLayout" Target="../slideLayouts/slideLayout181.xml"/><Relationship Id="rId77" Type="http://schemas.openxmlformats.org/officeDocument/2006/relationships/slideLayout" Target="../slideLayouts/slideLayout2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77.xml"/><Relationship Id="rId21" Type="http://schemas.openxmlformats.org/officeDocument/2006/relationships/slideLayout" Target="../slideLayouts/slideLayout272.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63" Type="http://schemas.openxmlformats.org/officeDocument/2006/relationships/slideLayout" Target="../slideLayouts/slideLayout314.xml"/><Relationship Id="rId68" Type="http://schemas.openxmlformats.org/officeDocument/2006/relationships/slideLayout" Target="../slideLayouts/slideLayout319.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slideLayout" Target="../slideLayouts/slideLayout304.xml"/><Relationship Id="rId58" Type="http://schemas.openxmlformats.org/officeDocument/2006/relationships/slideLayout" Target="../slideLayouts/slideLayout309.xml"/><Relationship Id="rId66" Type="http://schemas.openxmlformats.org/officeDocument/2006/relationships/slideLayout" Target="../slideLayouts/slideLayout317.xml"/><Relationship Id="rId74" Type="http://schemas.openxmlformats.org/officeDocument/2006/relationships/slideLayout" Target="../slideLayouts/slideLayout325.xml"/><Relationship Id="rId5" Type="http://schemas.openxmlformats.org/officeDocument/2006/relationships/slideLayout" Target="../slideLayouts/slideLayout256.xml"/><Relationship Id="rId61" Type="http://schemas.openxmlformats.org/officeDocument/2006/relationships/slideLayout" Target="../slideLayouts/slideLayout312.xml"/><Relationship Id="rId19" Type="http://schemas.openxmlformats.org/officeDocument/2006/relationships/slideLayout" Target="../slideLayouts/slideLayout27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56" Type="http://schemas.openxmlformats.org/officeDocument/2006/relationships/slideLayout" Target="../slideLayouts/slideLayout307.xml"/><Relationship Id="rId64" Type="http://schemas.openxmlformats.org/officeDocument/2006/relationships/slideLayout" Target="../slideLayouts/slideLayout315.xml"/><Relationship Id="rId69" Type="http://schemas.openxmlformats.org/officeDocument/2006/relationships/slideLayout" Target="../slideLayouts/slideLayout320.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72" Type="http://schemas.openxmlformats.org/officeDocument/2006/relationships/slideLayout" Target="../slideLayouts/slideLayout323.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59" Type="http://schemas.openxmlformats.org/officeDocument/2006/relationships/slideLayout" Target="../slideLayouts/slideLayout310.xml"/><Relationship Id="rId67" Type="http://schemas.openxmlformats.org/officeDocument/2006/relationships/slideLayout" Target="../slideLayouts/slideLayout318.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slideLayout" Target="../slideLayouts/slideLayout305.xml"/><Relationship Id="rId62" Type="http://schemas.openxmlformats.org/officeDocument/2006/relationships/slideLayout" Target="../slideLayouts/slideLayout313.xml"/><Relationship Id="rId70" Type="http://schemas.openxmlformats.org/officeDocument/2006/relationships/slideLayout" Target="../slideLayouts/slideLayout321.xml"/><Relationship Id="rId75" Type="http://schemas.openxmlformats.org/officeDocument/2006/relationships/slideLayout" Target="../slideLayouts/slideLayout326.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 Id="rId57" Type="http://schemas.openxmlformats.org/officeDocument/2006/relationships/slideLayout" Target="../slideLayouts/slideLayout308.xml"/><Relationship Id="rId10" Type="http://schemas.openxmlformats.org/officeDocument/2006/relationships/slideLayout" Target="../slideLayouts/slideLayout261.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60" Type="http://schemas.openxmlformats.org/officeDocument/2006/relationships/slideLayout" Target="../slideLayouts/slideLayout311.xml"/><Relationship Id="rId65" Type="http://schemas.openxmlformats.org/officeDocument/2006/relationships/slideLayout" Target="../slideLayouts/slideLayout316.xml"/><Relationship Id="rId73" Type="http://schemas.openxmlformats.org/officeDocument/2006/relationships/slideLayout" Target="../slideLayouts/slideLayout324.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39" Type="http://schemas.openxmlformats.org/officeDocument/2006/relationships/slideLayout" Target="../slideLayouts/slideLayout290.xml"/><Relationship Id="rId34" Type="http://schemas.openxmlformats.org/officeDocument/2006/relationships/slideLayout" Target="../slideLayouts/slideLayout285.xml"/><Relationship Id="rId50" Type="http://schemas.openxmlformats.org/officeDocument/2006/relationships/slideLayout" Target="../slideLayouts/slideLayout301.xml"/><Relationship Id="rId55" Type="http://schemas.openxmlformats.org/officeDocument/2006/relationships/slideLayout" Target="../slideLayouts/slideLayout306.xml"/><Relationship Id="rId76" Type="http://schemas.openxmlformats.org/officeDocument/2006/relationships/theme" Target="../theme/theme5.xml"/><Relationship Id="rId7" Type="http://schemas.openxmlformats.org/officeDocument/2006/relationships/slideLayout" Target="../slideLayouts/slideLayout258.xml"/><Relationship Id="rId71" Type="http://schemas.openxmlformats.org/officeDocument/2006/relationships/slideLayout" Target="../slideLayouts/slideLayout322.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352.xml"/><Relationship Id="rId21" Type="http://schemas.openxmlformats.org/officeDocument/2006/relationships/slideLayout" Target="../slideLayouts/slideLayout347.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63" Type="http://schemas.openxmlformats.org/officeDocument/2006/relationships/slideLayout" Target="../slideLayouts/slideLayout389.xml"/><Relationship Id="rId68" Type="http://schemas.openxmlformats.org/officeDocument/2006/relationships/slideLayout" Target="../slideLayouts/slideLayout394.xml"/><Relationship Id="rId7" Type="http://schemas.openxmlformats.org/officeDocument/2006/relationships/slideLayout" Target="../slideLayouts/slideLayout333.xml"/><Relationship Id="rId71" Type="http://schemas.openxmlformats.org/officeDocument/2006/relationships/theme" Target="../theme/theme6.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3" Type="http://schemas.openxmlformats.org/officeDocument/2006/relationships/slideLayout" Target="../slideLayouts/slideLayout379.xml"/><Relationship Id="rId58" Type="http://schemas.openxmlformats.org/officeDocument/2006/relationships/slideLayout" Target="../slideLayouts/slideLayout384.xml"/><Relationship Id="rId66" Type="http://schemas.openxmlformats.org/officeDocument/2006/relationships/slideLayout" Target="../slideLayouts/slideLayout392.xml"/><Relationship Id="rId5" Type="http://schemas.openxmlformats.org/officeDocument/2006/relationships/slideLayout" Target="../slideLayouts/slideLayout331.xml"/><Relationship Id="rId61" Type="http://schemas.openxmlformats.org/officeDocument/2006/relationships/slideLayout" Target="../slideLayouts/slideLayout387.xml"/><Relationship Id="rId19" Type="http://schemas.openxmlformats.org/officeDocument/2006/relationships/slideLayout" Target="../slideLayouts/slideLayout34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56" Type="http://schemas.openxmlformats.org/officeDocument/2006/relationships/slideLayout" Target="../slideLayouts/slideLayout382.xml"/><Relationship Id="rId64" Type="http://schemas.openxmlformats.org/officeDocument/2006/relationships/slideLayout" Target="../slideLayouts/slideLayout390.xml"/><Relationship Id="rId69" Type="http://schemas.openxmlformats.org/officeDocument/2006/relationships/slideLayout" Target="../slideLayouts/slideLayout395.xml"/><Relationship Id="rId8" Type="http://schemas.openxmlformats.org/officeDocument/2006/relationships/slideLayout" Target="../slideLayouts/slideLayout334.xml"/><Relationship Id="rId51" Type="http://schemas.openxmlformats.org/officeDocument/2006/relationships/slideLayout" Target="../slideLayouts/slideLayout377.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59" Type="http://schemas.openxmlformats.org/officeDocument/2006/relationships/slideLayout" Target="../slideLayouts/slideLayout385.xml"/><Relationship Id="rId67" Type="http://schemas.openxmlformats.org/officeDocument/2006/relationships/slideLayout" Target="../slideLayouts/slideLayout393.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54" Type="http://schemas.openxmlformats.org/officeDocument/2006/relationships/slideLayout" Target="../slideLayouts/slideLayout380.xml"/><Relationship Id="rId62" Type="http://schemas.openxmlformats.org/officeDocument/2006/relationships/slideLayout" Target="../slideLayouts/slideLayout388.xml"/><Relationship Id="rId70" Type="http://schemas.openxmlformats.org/officeDocument/2006/relationships/slideLayout" Target="../slideLayouts/slideLayout396.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57" Type="http://schemas.openxmlformats.org/officeDocument/2006/relationships/slideLayout" Target="../slideLayouts/slideLayout383.xml"/><Relationship Id="rId10" Type="http://schemas.openxmlformats.org/officeDocument/2006/relationships/slideLayout" Target="../slideLayouts/slideLayout336.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slideLayout" Target="../slideLayouts/slideLayout378.xml"/><Relationship Id="rId60" Type="http://schemas.openxmlformats.org/officeDocument/2006/relationships/slideLayout" Target="../slideLayouts/slideLayout386.xml"/><Relationship Id="rId65" Type="http://schemas.openxmlformats.org/officeDocument/2006/relationships/slideLayout" Target="../slideLayouts/slideLayout391.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39" Type="http://schemas.openxmlformats.org/officeDocument/2006/relationships/slideLayout" Target="../slideLayouts/slideLayout365.xml"/><Relationship Id="rId34" Type="http://schemas.openxmlformats.org/officeDocument/2006/relationships/slideLayout" Target="../slideLayouts/slideLayout360.xml"/><Relationship Id="rId50" Type="http://schemas.openxmlformats.org/officeDocument/2006/relationships/slideLayout" Target="../slideLayouts/slideLayout376.xml"/><Relationship Id="rId55" Type="http://schemas.openxmlformats.org/officeDocument/2006/relationships/slideLayout" Target="../slideLayouts/slideLayout381.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422.xml"/><Relationship Id="rId21" Type="http://schemas.openxmlformats.org/officeDocument/2006/relationships/slideLayout" Target="../slideLayouts/slideLayout417.xml"/><Relationship Id="rId42" Type="http://schemas.openxmlformats.org/officeDocument/2006/relationships/slideLayout" Target="../slideLayouts/slideLayout438.xml"/><Relationship Id="rId47" Type="http://schemas.openxmlformats.org/officeDocument/2006/relationships/slideLayout" Target="../slideLayouts/slideLayout443.xml"/><Relationship Id="rId63" Type="http://schemas.openxmlformats.org/officeDocument/2006/relationships/slideLayout" Target="../slideLayouts/slideLayout459.xml"/><Relationship Id="rId68" Type="http://schemas.openxmlformats.org/officeDocument/2006/relationships/slideLayout" Target="../slideLayouts/slideLayout464.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45" Type="http://schemas.openxmlformats.org/officeDocument/2006/relationships/slideLayout" Target="../slideLayouts/slideLayout441.xml"/><Relationship Id="rId53" Type="http://schemas.openxmlformats.org/officeDocument/2006/relationships/slideLayout" Target="../slideLayouts/slideLayout449.xml"/><Relationship Id="rId58" Type="http://schemas.openxmlformats.org/officeDocument/2006/relationships/slideLayout" Target="../slideLayouts/slideLayout454.xml"/><Relationship Id="rId66" Type="http://schemas.openxmlformats.org/officeDocument/2006/relationships/slideLayout" Target="../slideLayouts/slideLayout462.xml"/><Relationship Id="rId74" Type="http://schemas.openxmlformats.org/officeDocument/2006/relationships/slideLayout" Target="../slideLayouts/slideLayout470.xml"/><Relationship Id="rId5" Type="http://schemas.openxmlformats.org/officeDocument/2006/relationships/slideLayout" Target="../slideLayouts/slideLayout401.xml"/><Relationship Id="rId61" Type="http://schemas.openxmlformats.org/officeDocument/2006/relationships/slideLayout" Target="../slideLayouts/slideLayout457.xml"/><Relationship Id="rId19" Type="http://schemas.openxmlformats.org/officeDocument/2006/relationships/slideLayout" Target="../slideLayouts/slideLayout41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slideLayout" Target="../slideLayouts/slideLayout439.xml"/><Relationship Id="rId48" Type="http://schemas.openxmlformats.org/officeDocument/2006/relationships/slideLayout" Target="../slideLayouts/slideLayout444.xml"/><Relationship Id="rId56" Type="http://schemas.openxmlformats.org/officeDocument/2006/relationships/slideLayout" Target="../slideLayouts/slideLayout452.xml"/><Relationship Id="rId64" Type="http://schemas.openxmlformats.org/officeDocument/2006/relationships/slideLayout" Target="../slideLayouts/slideLayout460.xml"/><Relationship Id="rId69" Type="http://schemas.openxmlformats.org/officeDocument/2006/relationships/slideLayout" Target="../slideLayouts/slideLayout465.xml"/><Relationship Id="rId8" Type="http://schemas.openxmlformats.org/officeDocument/2006/relationships/slideLayout" Target="../slideLayouts/slideLayout404.xml"/><Relationship Id="rId51" Type="http://schemas.openxmlformats.org/officeDocument/2006/relationships/slideLayout" Target="../slideLayouts/slideLayout447.xml"/><Relationship Id="rId72" Type="http://schemas.openxmlformats.org/officeDocument/2006/relationships/slideLayout" Target="../slideLayouts/slideLayout468.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46" Type="http://schemas.openxmlformats.org/officeDocument/2006/relationships/slideLayout" Target="../slideLayouts/slideLayout442.xml"/><Relationship Id="rId59" Type="http://schemas.openxmlformats.org/officeDocument/2006/relationships/slideLayout" Target="../slideLayouts/slideLayout455.xml"/><Relationship Id="rId67" Type="http://schemas.openxmlformats.org/officeDocument/2006/relationships/slideLayout" Target="../slideLayouts/slideLayout463.xml"/><Relationship Id="rId20" Type="http://schemas.openxmlformats.org/officeDocument/2006/relationships/slideLayout" Target="../slideLayouts/slideLayout416.xml"/><Relationship Id="rId41" Type="http://schemas.openxmlformats.org/officeDocument/2006/relationships/slideLayout" Target="../slideLayouts/slideLayout437.xml"/><Relationship Id="rId54" Type="http://schemas.openxmlformats.org/officeDocument/2006/relationships/slideLayout" Target="../slideLayouts/slideLayout450.xml"/><Relationship Id="rId62" Type="http://schemas.openxmlformats.org/officeDocument/2006/relationships/slideLayout" Target="../slideLayouts/slideLayout458.xml"/><Relationship Id="rId70" Type="http://schemas.openxmlformats.org/officeDocument/2006/relationships/slideLayout" Target="../slideLayouts/slideLayout466.xml"/><Relationship Id="rId75" Type="http://schemas.openxmlformats.org/officeDocument/2006/relationships/theme" Target="../theme/theme7.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49" Type="http://schemas.openxmlformats.org/officeDocument/2006/relationships/slideLayout" Target="../slideLayouts/slideLayout445.xml"/><Relationship Id="rId57" Type="http://schemas.openxmlformats.org/officeDocument/2006/relationships/slideLayout" Target="../slideLayouts/slideLayout453.xml"/><Relationship Id="rId10" Type="http://schemas.openxmlformats.org/officeDocument/2006/relationships/slideLayout" Target="../slideLayouts/slideLayout406.xml"/><Relationship Id="rId31" Type="http://schemas.openxmlformats.org/officeDocument/2006/relationships/slideLayout" Target="../slideLayouts/slideLayout427.xml"/><Relationship Id="rId44" Type="http://schemas.openxmlformats.org/officeDocument/2006/relationships/slideLayout" Target="../slideLayouts/slideLayout440.xml"/><Relationship Id="rId52" Type="http://schemas.openxmlformats.org/officeDocument/2006/relationships/slideLayout" Target="../slideLayouts/slideLayout448.xml"/><Relationship Id="rId60" Type="http://schemas.openxmlformats.org/officeDocument/2006/relationships/slideLayout" Target="../slideLayouts/slideLayout456.xml"/><Relationship Id="rId65" Type="http://schemas.openxmlformats.org/officeDocument/2006/relationships/slideLayout" Target="../slideLayouts/slideLayout461.xml"/><Relationship Id="rId73" Type="http://schemas.openxmlformats.org/officeDocument/2006/relationships/slideLayout" Target="../slideLayouts/slideLayout469.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39" Type="http://schemas.openxmlformats.org/officeDocument/2006/relationships/slideLayout" Target="../slideLayouts/slideLayout435.xml"/><Relationship Id="rId34" Type="http://schemas.openxmlformats.org/officeDocument/2006/relationships/slideLayout" Target="../slideLayouts/slideLayout430.xml"/><Relationship Id="rId50" Type="http://schemas.openxmlformats.org/officeDocument/2006/relationships/slideLayout" Target="../slideLayouts/slideLayout446.xml"/><Relationship Id="rId55" Type="http://schemas.openxmlformats.org/officeDocument/2006/relationships/slideLayout" Target="../slideLayouts/slideLayout451.xml"/><Relationship Id="rId7" Type="http://schemas.openxmlformats.org/officeDocument/2006/relationships/slideLayout" Target="../slideLayouts/slideLayout403.xml"/><Relationship Id="rId71" Type="http://schemas.openxmlformats.org/officeDocument/2006/relationships/slideLayout" Target="../slideLayouts/slideLayout467.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496.xml"/><Relationship Id="rId21" Type="http://schemas.openxmlformats.org/officeDocument/2006/relationships/slideLayout" Target="../slideLayouts/slideLayout491.xml"/><Relationship Id="rId42" Type="http://schemas.openxmlformats.org/officeDocument/2006/relationships/slideLayout" Target="../slideLayouts/slideLayout512.xml"/><Relationship Id="rId47" Type="http://schemas.openxmlformats.org/officeDocument/2006/relationships/slideLayout" Target="../slideLayouts/slideLayout517.xml"/><Relationship Id="rId63" Type="http://schemas.openxmlformats.org/officeDocument/2006/relationships/slideLayout" Target="../slideLayouts/slideLayout533.xml"/><Relationship Id="rId68" Type="http://schemas.openxmlformats.org/officeDocument/2006/relationships/slideLayout" Target="../slideLayouts/slideLayout538.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9" Type="http://schemas.openxmlformats.org/officeDocument/2006/relationships/slideLayout" Target="../slideLayouts/slideLayout499.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37" Type="http://schemas.openxmlformats.org/officeDocument/2006/relationships/slideLayout" Target="../slideLayouts/slideLayout507.xml"/><Relationship Id="rId40" Type="http://schemas.openxmlformats.org/officeDocument/2006/relationships/slideLayout" Target="../slideLayouts/slideLayout510.xml"/><Relationship Id="rId45" Type="http://schemas.openxmlformats.org/officeDocument/2006/relationships/slideLayout" Target="../slideLayouts/slideLayout515.xml"/><Relationship Id="rId53" Type="http://schemas.openxmlformats.org/officeDocument/2006/relationships/slideLayout" Target="../slideLayouts/slideLayout523.xml"/><Relationship Id="rId58" Type="http://schemas.openxmlformats.org/officeDocument/2006/relationships/slideLayout" Target="../slideLayouts/slideLayout528.xml"/><Relationship Id="rId66" Type="http://schemas.openxmlformats.org/officeDocument/2006/relationships/slideLayout" Target="../slideLayouts/slideLayout536.xml"/><Relationship Id="rId74" Type="http://schemas.openxmlformats.org/officeDocument/2006/relationships/slideLayout" Target="../slideLayouts/slideLayout544.xml"/><Relationship Id="rId5" Type="http://schemas.openxmlformats.org/officeDocument/2006/relationships/slideLayout" Target="../slideLayouts/slideLayout475.xml"/><Relationship Id="rId61" Type="http://schemas.openxmlformats.org/officeDocument/2006/relationships/slideLayout" Target="../slideLayouts/slideLayout531.xml"/><Relationship Id="rId19" Type="http://schemas.openxmlformats.org/officeDocument/2006/relationships/slideLayout" Target="../slideLayouts/slideLayout48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slideLayout" Target="../slideLayouts/slideLayout505.xml"/><Relationship Id="rId43" Type="http://schemas.openxmlformats.org/officeDocument/2006/relationships/slideLayout" Target="../slideLayouts/slideLayout513.xml"/><Relationship Id="rId48" Type="http://schemas.openxmlformats.org/officeDocument/2006/relationships/slideLayout" Target="../slideLayouts/slideLayout518.xml"/><Relationship Id="rId56" Type="http://schemas.openxmlformats.org/officeDocument/2006/relationships/slideLayout" Target="../slideLayouts/slideLayout526.xml"/><Relationship Id="rId64" Type="http://schemas.openxmlformats.org/officeDocument/2006/relationships/slideLayout" Target="../slideLayouts/slideLayout534.xml"/><Relationship Id="rId69" Type="http://schemas.openxmlformats.org/officeDocument/2006/relationships/slideLayout" Target="../slideLayouts/slideLayout539.xml"/><Relationship Id="rId8" Type="http://schemas.openxmlformats.org/officeDocument/2006/relationships/slideLayout" Target="../slideLayouts/slideLayout478.xml"/><Relationship Id="rId51" Type="http://schemas.openxmlformats.org/officeDocument/2006/relationships/slideLayout" Target="../slideLayouts/slideLayout521.xml"/><Relationship Id="rId72" Type="http://schemas.openxmlformats.org/officeDocument/2006/relationships/slideLayout" Target="../slideLayouts/slideLayout542.xml"/><Relationship Id="rId3" Type="http://schemas.openxmlformats.org/officeDocument/2006/relationships/slideLayout" Target="../slideLayouts/slideLayout473.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38" Type="http://schemas.openxmlformats.org/officeDocument/2006/relationships/slideLayout" Target="../slideLayouts/slideLayout508.xml"/><Relationship Id="rId46" Type="http://schemas.openxmlformats.org/officeDocument/2006/relationships/slideLayout" Target="../slideLayouts/slideLayout516.xml"/><Relationship Id="rId59" Type="http://schemas.openxmlformats.org/officeDocument/2006/relationships/slideLayout" Target="../slideLayouts/slideLayout529.xml"/><Relationship Id="rId67" Type="http://schemas.openxmlformats.org/officeDocument/2006/relationships/slideLayout" Target="../slideLayouts/slideLayout537.xml"/><Relationship Id="rId20" Type="http://schemas.openxmlformats.org/officeDocument/2006/relationships/slideLayout" Target="../slideLayouts/slideLayout490.xml"/><Relationship Id="rId41" Type="http://schemas.openxmlformats.org/officeDocument/2006/relationships/slideLayout" Target="../slideLayouts/slideLayout511.xml"/><Relationship Id="rId54" Type="http://schemas.openxmlformats.org/officeDocument/2006/relationships/slideLayout" Target="../slideLayouts/slideLayout524.xml"/><Relationship Id="rId62" Type="http://schemas.openxmlformats.org/officeDocument/2006/relationships/slideLayout" Target="../slideLayouts/slideLayout532.xml"/><Relationship Id="rId70" Type="http://schemas.openxmlformats.org/officeDocument/2006/relationships/slideLayout" Target="../slideLayouts/slideLayout540.xml"/><Relationship Id="rId75" Type="http://schemas.openxmlformats.org/officeDocument/2006/relationships/slideLayout" Target="../slideLayouts/slideLayout545.xml"/><Relationship Id="rId1" Type="http://schemas.openxmlformats.org/officeDocument/2006/relationships/slideLayout" Target="../slideLayouts/slideLayout471.xml"/><Relationship Id="rId6" Type="http://schemas.openxmlformats.org/officeDocument/2006/relationships/slideLayout" Target="../slideLayouts/slideLayout476.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36" Type="http://schemas.openxmlformats.org/officeDocument/2006/relationships/slideLayout" Target="../slideLayouts/slideLayout506.xml"/><Relationship Id="rId49" Type="http://schemas.openxmlformats.org/officeDocument/2006/relationships/slideLayout" Target="../slideLayouts/slideLayout519.xml"/><Relationship Id="rId57" Type="http://schemas.openxmlformats.org/officeDocument/2006/relationships/slideLayout" Target="../slideLayouts/slideLayout527.xml"/><Relationship Id="rId10" Type="http://schemas.openxmlformats.org/officeDocument/2006/relationships/slideLayout" Target="../slideLayouts/slideLayout480.xml"/><Relationship Id="rId31" Type="http://schemas.openxmlformats.org/officeDocument/2006/relationships/slideLayout" Target="../slideLayouts/slideLayout501.xml"/><Relationship Id="rId44" Type="http://schemas.openxmlformats.org/officeDocument/2006/relationships/slideLayout" Target="../slideLayouts/slideLayout514.xml"/><Relationship Id="rId52" Type="http://schemas.openxmlformats.org/officeDocument/2006/relationships/slideLayout" Target="../slideLayouts/slideLayout522.xml"/><Relationship Id="rId60" Type="http://schemas.openxmlformats.org/officeDocument/2006/relationships/slideLayout" Target="../slideLayouts/slideLayout530.xml"/><Relationship Id="rId65" Type="http://schemas.openxmlformats.org/officeDocument/2006/relationships/slideLayout" Target="../slideLayouts/slideLayout535.xml"/><Relationship Id="rId73" Type="http://schemas.openxmlformats.org/officeDocument/2006/relationships/slideLayout" Target="../slideLayouts/slideLayout543.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39" Type="http://schemas.openxmlformats.org/officeDocument/2006/relationships/slideLayout" Target="../slideLayouts/slideLayout509.xml"/><Relationship Id="rId34" Type="http://schemas.openxmlformats.org/officeDocument/2006/relationships/slideLayout" Target="../slideLayouts/slideLayout504.xml"/><Relationship Id="rId50" Type="http://schemas.openxmlformats.org/officeDocument/2006/relationships/slideLayout" Target="../slideLayouts/slideLayout520.xml"/><Relationship Id="rId55" Type="http://schemas.openxmlformats.org/officeDocument/2006/relationships/slideLayout" Target="../slideLayouts/slideLayout525.xml"/><Relationship Id="rId76" Type="http://schemas.openxmlformats.org/officeDocument/2006/relationships/theme" Target="../theme/theme8.xml"/><Relationship Id="rId7" Type="http://schemas.openxmlformats.org/officeDocument/2006/relationships/slideLayout" Target="../slideLayouts/slideLayout477.xml"/><Relationship Id="rId71" Type="http://schemas.openxmlformats.org/officeDocument/2006/relationships/slideLayout" Target="../slideLayouts/slideLayout5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839" r:id="rId13"/>
    <p:sldLayoutId id="2147483840" r:id="rId14"/>
    <p:sldLayoutId id="2147483841"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27" r:id="rId34"/>
    <p:sldLayoutId id="2147483728" r:id="rId35"/>
    <p:sldLayoutId id="2147483729" r:id="rId36"/>
    <p:sldLayoutId id="2147483736" r:id="rId37"/>
    <p:sldLayoutId id="2147483737" r:id="rId38"/>
    <p:sldLayoutId id="2147483738" r:id="rId39"/>
    <p:sldLayoutId id="2147483753" r:id="rId40"/>
    <p:sldLayoutId id="2147483754" r:id="rId41"/>
    <p:sldLayoutId id="2147483755" r:id="rId42"/>
    <p:sldLayoutId id="2147483739" r:id="rId43"/>
    <p:sldLayoutId id="2147483740" r:id="rId44"/>
    <p:sldLayoutId id="2147483741" r:id="rId45"/>
    <p:sldLayoutId id="2147483744" r:id="rId46"/>
    <p:sldLayoutId id="2147483655" r:id="rId47"/>
    <p:sldLayoutId id="2147483756" r:id="rId48"/>
    <p:sldLayoutId id="2147483677" r:id="rId49"/>
    <p:sldLayoutId id="2147483779" r:id="rId50"/>
    <p:sldLayoutId id="2147483709" r:id="rId51"/>
    <p:sldLayoutId id="2147483834" r:id="rId52"/>
    <p:sldLayoutId id="2147483835" r:id="rId53"/>
    <p:sldLayoutId id="2147483836" r:id="rId54"/>
    <p:sldLayoutId id="2147483650" r:id="rId55"/>
    <p:sldLayoutId id="2147483665" r:id="rId56"/>
    <p:sldLayoutId id="2147483691" r:id="rId57"/>
    <p:sldLayoutId id="2147483827" r:id="rId58"/>
    <p:sldLayoutId id="2147483692" r:id="rId59"/>
    <p:sldLayoutId id="2147483780" r:id="rId60"/>
    <p:sldLayoutId id="2147483828" r:id="rId61"/>
    <p:sldLayoutId id="2147483666" r:id="rId62"/>
    <p:sldLayoutId id="2147483829" r:id="rId63"/>
    <p:sldLayoutId id="2147483697" r:id="rId64"/>
    <p:sldLayoutId id="2147483830" r:id="rId65"/>
    <p:sldLayoutId id="2147483698" r:id="rId66"/>
    <p:sldLayoutId id="2147483838" r:id="rId67"/>
    <p:sldLayoutId id="2147483837" r:id="rId68"/>
    <p:sldLayoutId id="2147483831" r:id="rId69"/>
    <p:sldLayoutId id="2147483652" r:id="rId70"/>
    <p:sldLayoutId id="2147483694" r:id="rId71"/>
    <p:sldLayoutId id="2147483833" r:id="rId72"/>
    <p:sldLayoutId id="2147483687" r:id="rId73"/>
    <p:sldLayoutId id="2147483690" r:id="rId74"/>
    <p:sldLayoutId id="2147483681" r:id="rId75"/>
    <p:sldLayoutId id="2147483682" r:id="rId76"/>
    <p:sldLayoutId id="2147483711" r:id="rId77"/>
    <p:sldLayoutId id="2147483678" r:id="rId78"/>
    <p:sldLayoutId id="2147483811" r:id="rId79"/>
    <p:sldLayoutId id="2147483812" r:id="rId80"/>
    <p:sldLayoutId id="2147483814" r:id="rId81"/>
    <p:sldLayoutId id="2147483813" r:id="rId82"/>
    <p:sldLayoutId id="2147483816" r:id="rId83"/>
    <p:sldLayoutId id="2147483822" r:id="rId84"/>
    <p:sldLayoutId id="2147483815" r:id="rId85"/>
    <p:sldLayoutId id="2147483823" r:id="rId86"/>
    <p:sldLayoutId id="2147483819" r:id="rId87"/>
    <p:sldLayoutId id="2147483820" r:id="rId88"/>
    <p:sldLayoutId id="2147483821" r:id="rId89"/>
    <p:sldLayoutId id="2147483817" r:id="rId90"/>
    <p:sldLayoutId id="2147483818" r:id="rId91"/>
    <p:sldLayoutId id="2147483844" r:id="rId9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8050D82E-DF12-DA44-BAA2-709FE42D3C64}"/>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33A22D0-E564-3147-91D7-5CAC2DAF9F67}"/>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7B7A1F4A-5E24-DB48-B525-CD4C60DD6EFB}"/>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B4B75D6-0918-E842-B5CE-46DDBFC611DF}"/>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F619DC22-667E-C84B-A6AB-E977C38C421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55666FEB-F3DA-444A-B245-427EDB554C5C}"/>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78387494-1A58-9643-AA7F-408AACB3333F}"/>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195AE785-897A-214E-B164-F2B26A4B1673}"/>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1D2F7EA-CF3F-E44C-B31F-FB0CE4B2F4C9}"/>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A6B72A2C-A868-5140-9CF7-49722BD91695}"/>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61807A8F-A772-274E-9845-E477C3E403A4}"/>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88B21BE2-1E37-1046-9501-32F4B585F845}"/>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AEC0852D-355E-5242-8583-2EB7CFBE34B0}"/>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02BFA8FE-F4EF-6A40-BBEF-591BB93673AC}"/>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4C1B284D-2BB5-EA40-94F0-C90C4B6B700D}"/>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EA07CEA6-5B67-6847-96AD-EA56B76D5A54}"/>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6850BDB-7DD9-9145-8B8A-05784D2CC977}"/>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A2223D8E-0471-2F42-8900-EC71ACACD416}"/>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EE244786-7154-B54A-9A68-10316AF37694}"/>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9682C2B8-9A55-424C-B123-324D28080495}"/>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B77C6A63-4569-8744-90EB-ED40B139635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31317023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6">
          <p15:clr>
            <a:srgbClr val="A4A3A4"/>
          </p15:clr>
        </p15:guide>
        <p15:guide id="2" pos="255">
          <p15:clr>
            <a:srgbClr val="5ACBF0"/>
          </p15:clr>
        </p15:guide>
        <p15:guide id="3" orient="horz" pos="888">
          <p15:clr>
            <a:srgbClr val="5ACBF0"/>
          </p15:clr>
        </p15:guide>
        <p15:guide id="4" orient="horz" pos="2341">
          <p15:clr>
            <a:srgbClr val="A4A3A4"/>
          </p15:clr>
        </p15:guide>
        <p15:guide id="5" orient="horz" pos="300">
          <p15:clr>
            <a:srgbClr val="A4A3A4"/>
          </p15:clr>
        </p15:guide>
        <p15:guide id="7" orient="horz" pos="3879">
          <p15:clr>
            <a:srgbClr val="5ACBF0"/>
          </p15:clr>
        </p15:guide>
        <p15:guide id="8" pos="3984">
          <p15:clr>
            <a:srgbClr val="A4A3A4"/>
          </p15:clr>
        </p15:guide>
        <p15:guide id="9" pos="7416">
          <p15:clr>
            <a:srgbClr val="5ACBF0"/>
          </p15:clr>
        </p15:guide>
        <p15:guide id="10" pos="3696">
          <p15:clr>
            <a:srgbClr val="A4A3A4"/>
          </p15:clr>
        </p15:guide>
        <p15:guide id="11" pos="6480">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919620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 id="2147483925" r:id="rId43"/>
    <p:sldLayoutId id="2147483926" r:id="rId44"/>
    <p:sldLayoutId id="2147483927" r:id="rId45"/>
    <p:sldLayoutId id="2147483928" r:id="rId46"/>
    <p:sldLayoutId id="2147483929" r:id="rId47"/>
    <p:sldLayoutId id="2147483930" r:id="rId48"/>
    <p:sldLayoutId id="2147483931" r:id="rId49"/>
    <p:sldLayoutId id="2147483932" r:id="rId50"/>
    <p:sldLayoutId id="2147483933" r:id="rId51"/>
    <p:sldLayoutId id="2147483934" r:id="rId52"/>
    <p:sldLayoutId id="2147483935" r:id="rId53"/>
    <p:sldLayoutId id="2147483936" r:id="rId54"/>
    <p:sldLayoutId id="2147483937" r:id="rId55"/>
    <p:sldLayoutId id="2147483938" r:id="rId56"/>
    <p:sldLayoutId id="2147483939" r:id="rId57"/>
    <p:sldLayoutId id="2147483940" r:id="rId58"/>
    <p:sldLayoutId id="2147483941" r:id="rId59"/>
    <p:sldLayoutId id="2147483942" r:id="rId60"/>
    <p:sldLayoutId id="2147483943" r:id="rId61"/>
    <p:sldLayoutId id="2147483944" r:id="rId62"/>
    <p:sldLayoutId id="2147483945" r:id="rId63"/>
    <p:sldLayoutId id="2147483946" r:id="rId64"/>
    <p:sldLayoutId id="2147483947" r:id="rId65"/>
    <p:sldLayoutId id="2147483948" r:id="rId66"/>
    <p:sldLayoutId id="2147483949" r:id="rId67"/>
    <p:sldLayoutId id="2147483950" r:id="rId68"/>
    <p:sldLayoutId id="2147483951" r:id="rId69"/>
    <p:sldLayoutId id="2147483952" r:id="rId70"/>
    <p:sldLayoutId id="2147483953" r:id="rId71"/>
    <p:sldLayoutId id="2147483954" r:id="rId72"/>
    <p:sldLayoutId id="2147483955" r:id="rId73"/>
    <p:sldLayoutId id="2147483956" r:id="rId74"/>
    <p:sldLayoutId id="2147483957" r:id="rId75"/>
    <p:sldLayoutId id="2147483958" r:id="rId76"/>
    <p:sldLayoutId id="2147483959" r:id="rId77"/>
    <p:sldLayoutId id="2147483960" r:id="rId78"/>
    <p:sldLayoutId id="2147483961" r:id="rId79"/>
    <p:sldLayoutId id="2147483962" r:id="rId80"/>
    <p:sldLayoutId id="2147483963" r:id="rId81"/>
    <p:sldLayoutId id="2147483964" r:id="rId82"/>
    <p:sldLayoutId id="2147483965" r:id="rId83"/>
    <p:sldLayoutId id="2147483966" r:id="rId84"/>
    <p:sldLayoutId id="2147483967" r:id="rId85"/>
    <p:sldLayoutId id="2147483968" r:id="rId86"/>
    <p:sldLayoutId id="2147483969" r:id="rId87"/>
    <p:sldLayoutId id="2147483970" r:id="rId88"/>
    <p:sldLayoutId id="2147483971" r:id="rId89"/>
    <p:sldLayoutId id="2147483972" r:id="rId90"/>
    <p:sldLayoutId id="2147483973" r:id="rId91"/>
    <p:sldLayoutId id="2147483975" r:id="rId92"/>
    <p:sldLayoutId id="2147483976" r:id="rId93"/>
    <p:sldLayoutId id="2147483977" r:id="rId94"/>
    <p:sldLayoutId id="2147483978" r:id="rId9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64112C91-F980-4980-A894-82FC60E6840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81FE3F3-02BE-4D19-AE60-323AB7F8C45F}"/>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2FE3E1E-6CA2-4D19-8C44-8F29578C915D}"/>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7E8A8F16-6227-47B6-AEA3-7FAD4F09B17C}"/>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9FF6618-2352-49D1-91A8-A508577CF42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7B0146CD-BACD-4AFA-962F-160901738B79}"/>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AB43C7FF-222E-4073-A442-3F351CB2E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39D4E32-0FB0-4B21-8653-CF35493F8F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C6F3A06C-CA69-4259-A224-942403D5994A}"/>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050A96C1-FF6F-4B3A-BE9C-DF1EB918B53C}"/>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9FB10660-11D9-426F-941F-A45585C29A49}"/>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33700579-8595-42CD-97C4-19D8EBB4E6BC}"/>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30A81138-D303-4904-9AB1-E5A2A3C5B68F}"/>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21B48A52-73AF-491E-A07E-23B651EF1F29}"/>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E2EB58DF-FF4C-46DB-8581-E35F3314923A}"/>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85413CA3-AE69-4D66-AC1F-A95E6E02C8AC}"/>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47EBA10-3BC3-49ED-8ABD-9F2251B1E77D}"/>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C45EE7EE-C96B-4015-85B9-BB1442AA351F}"/>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0896D7E2-A698-4DA0-B2BB-530AB9D2EBE7}"/>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68FF7AAE-0A46-447F-A2B7-06DF297A3B88}"/>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43C13843-5874-40EC-961E-75BE6FFD4E4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56599236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8" r:id="rId27"/>
    <p:sldLayoutId id="2147484009" r:id="rId28"/>
    <p:sldLayoutId id="2147484010" r:id="rId29"/>
    <p:sldLayoutId id="2147484011" r:id="rId30"/>
    <p:sldLayoutId id="2147484012" r:id="rId31"/>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6">
          <p15:clr>
            <a:srgbClr val="F26B43"/>
          </p15:clr>
        </p15:guide>
        <p15:guide id="2" pos="3840">
          <p15:clr>
            <a:srgbClr val="F26B43"/>
          </p15:clr>
        </p15:guide>
        <p15:guide id="3" pos="3696">
          <p15:clr>
            <a:srgbClr val="F26B43"/>
          </p15:clr>
        </p15:guide>
        <p15:guide id="4" pos="257">
          <p15:clr>
            <a:srgbClr val="F26B43"/>
          </p15:clr>
        </p15:guide>
        <p15:guide id="5" orient="horz" pos="2205">
          <p15:clr>
            <a:srgbClr val="F26B43"/>
          </p15:clr>
        </p15:guide>
        <p15:guide id="6" orient="horz" pos="2341">
          <p15:clr>
            <a:srgbClr val="F26B43"/>
          </p15:clr>
        </p15:guide>
        <p15:guide id="7" orient="horz" pos="888">
          <p15:clr>
            <a:srgbClr val="F26B43"/>
          </p15:clr>
        </p15:guide>
        <p15:guide id="8" orient="horz" pos="300">
          <p15:clr>
            <a:srgbClr val="F26B43"/>
          </p15:clr>
        </p15:guide>
        <p15:guide id="9" orient="horz" pos="3884">
          <p15:clr>
            <a:srgbClr val="F26B43"/>
          </p15:clr>
        </p15:guide>
        <p15:guide id="10" pos="6471">
          <p15:clr>
            <a:srgbClr val="F26B43"/>
          </p15:clr>
        </p15:guide>
        <p15:guide id="11" pos="74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7766057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49" r:id="rId36"/>
    <p:sldLayoutId id="2147484050" r:id="rId37"/>
    <p:sldLayoutId id="2147484051" r:id="rId38"/>
    <p:sldLayoutId id="2147484052" r:id="rId39"/>
    <p:sldLayoutId id="2147484053" r:id="rId40"/>
    <p:sldLayoutId id="2147484054" r:id="rId41"/>
    <p:sldLayoutId id="2147484055" r:id="rId42"/>
    <p:sldLayoutId id="2147484056" r:id="rId43"/>
    <p:sldLayoutId id="2147484057" r:id="rId44"/>
    <p:sldLayoutId id="2147484058" r:id="rId45"/>
    <p:sldLayoutId id="2147484059" r:id="rId46"/>
    <p:sldLayoutId id="2147484060" r:id="rId47"/>
    <p:sldLayoutId id="2147484061" r:id="rId48"/>
    <p:sldLayoutId id="2147484062" r:id="rId49"/>
    <p:sldLayoutId id="2147484063" r:id="rId50"/>
    <p:sldLayoutId id="2147484064" r:id="rId51"/>
    <p:sldLayoutId id="2147484065" r:id="rId52"/>
    <p:sldLayoutId id="2147484066" r:id="rId53"/>
    <p:sldLayoutId id="2147484067" r:id="rId54"/>
    <p:sldLayoutId id="2147484068" r:id="rId55"/>
    <p:sldLayoutId id="2147484069" r:id="rId56"/>
    <p:sldLayoutId id="2147484070" r:id="rId57"/>
    <p:sldLayoutId id="2147484071" r:id="rId58"/>
    <p:sldLayoutId id="2147484072" r:id="rId59"/>
    <p:sldLayoutId id="2147484073" r:id="rId60"/>
    <p:sldLayoutId id="2147484074" r:id="rId61"/>
    <p:sldLayoutId id="2147484075" r:id="rId62"/>
    <p:sldLayoutId id="2147484076" r:id="rId63"/>
    <p:sldLayoutId id="2147484077" r:id="rId64"/>
    <p:sldLayoutId id="2147484078" r:id="rId65"/>
    <p:sldLayoutId id="2147484079" r:id="rId66"/>
    <p:sldLayoutId id="2147484080" r:id="rId67"/>
    <p:sldLayoutId id="2147484081" r:id="rId68"/>
    <p:sldLayoutId id="2147484082" r:id="rId69"/>
    <p:sldLayoutId id="2147484083" r:id="rId70"/>
    <p:sldLayoutId id="2147484084" r:id="rId71"/>
    <p:sldLayoutId id="2147484085" r:id="rId72"/>
    <p:sldLayoutId id="2147484086" r:id="rId73"/>
    <p:sldLayoutId id="2147484087" r:id="rId74"/>
    <p:sldLayoutId id="2147484088"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10846727"/>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 id="2147484156" r:id="rId66"/>
    <p:sldLayoutId id="2147484157" r:id="rId67"/>
    <p:sldLayoutId id="2147484158" r:id="rId68"/>
    <p:sldLayoutId id="2147484159" r:id="rId69"/>
    <p:sldLayoutId id="2147484160"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44547335"/>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 id="2147484196" r:id="rId35"/>
    <p:sldLayoutId id="2147484197" r:id="rId36"/>
    <p:sldLayoutId id="2147484198" r:id="rId37"/>
    <p:sldLayoutId id="2147484199" r:id="rId38"/>
    <p:sldLayoutId id="2147484200" r:id="rId39"/>
    <p:sldLayoutId id="2147484201" r:id="rId40"/>
    <p:sldLayoutId id="2147484202" r:id="rId41"/>
    <p:sldLayoutId id="2147484203" r:id="rId42"/>
    <p:sldLayoutId id="2147484204" r:id="rId43"/>
    <p:sldLayoutId id="2147484205" r:id="rId44"/>
    <p:sldLayoutId id="2147484206" r:id="rId45"/>
    <p:sldLayoutId id="2147484207" r:id="rId46"/>
    <p:sldLayoutId id="2147484208" r:id="rId47"/>
    <p:sldLayoutId id="2147484209" r:id="rId48"/>
    <p:sldLayoutId id="2147484210" r:id="rId49"/>
    <p:sldLayoutId id="2147484211" r:id="rId50"/>
    <p:sldLayoutId id="2147484212" r:id="rId51"/>
    <p:sldLayoutId id="2147484213" r:id="rId52"/>
    <p:sldLayoutId id="2147484214" r:id="rId53"/>
    <p:sldLayoutId id="2147484215" r:id="rId54"/>
    <p:sldLayoutId id="2147484216" r:id="rId55"/>
    <p:sldLayoutId id="2147484217" r:id="rId56"/>
    <p:sldLayoutId id="2147484218" r:id="rId57"/>
    <p:sldLayoutId id="2147484219" r:id="rId58"/>
    <p:sldLayoutId id="2147484220" r:id="rId59"/>
    <p:sldLayoutId id="2147484221" r:id="rId60"/>
    <p:sldLayoutId id="2147484222" r:id="rId61"/>
    <p:sldLayoutId id="2147484223" r:id="rId62"/>
    <p:sldLayoutId id="2147484224" r:id="rId63"/>
    <p:sldLayoutId id="2147484225" r:id="rId64"/>
    <p:sldLayoutId id="2147484226" r:id="rId65"/>
    <p:sldLayoutId id="2147484227" r:id="rId66"/>
    <p:sldLayoutId id="2147484228" r:id="rId67"/>
    <p:sldLayoutId id="2147484229" r:id="rId68"/>
    <p:sldLayoutId id="2147484230" r:id="rId69"/>
    <p:sldLayoutId id="2147484231" r:id="rId70"/>
    <p:sldLayoutId id="2147484232" r:id="rId71"/>
    <p:sldLayoutId id="2147484233" r:id="rId72"/>
    <p:sldLayoutId id="2147484234" r:id="rId73"/>
    <p:sldLayoutId id="2147484236" r:id="rId74"/>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43758925"/>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 id="2147484273" r:id="rId36"/>
    <p:sldLayoutId id="2147484274" r:id="rId37"/>
    <p:sldLayoutId id="2147484275" r:id="rId38"/>
    <p:sldLayoutId id="2147484276" r:id="rId39"/>
    <p:sldLayoutId id="2147484277" r:id="rId40"/>
    <p:sldLayoutId id="2147484278" r:id="rId41"/>
    <p:sldLayoutId id="2147484279" r:id="rId42"/>
    <p:sldLayoutId id="2147484280" r:id="rId43"/>
    <p:sldLayoutId id="2147484281" r:id="rId44"/>
    <p:sldLayoutId id="2147484282" r:id="rId45"/>
    <p:sldLayoutId id="2147484283" r:id="rId46"/>
    <p:sldLayoutId id="2147484284" r:id="rId47"/>
    <p:sldLayoutId id="2147484285" r:id="rId48"/>
    <p:sldLayoutId id="2147484286" r:id="rId49"/>
    <p:sldLayoutId id="2147484287" r:id="rId50"/>
    <p:sldLayoutId id="2147484288" r:id="rId51"/>
    <p:sldLayoutId id="2147484289" r:id="rId52"/>
    <p:sldLayoutId id="2147484290" r:id="rId53"/>
    <p:sldLayoutId id="2147484291" r:id="rId54"/>
    <p:sldLayoutId id="2147484292" r:id="rId55"/>
    <p:sldLayoutId id="2147484293" r:id="rId56"/>
    <p:sldLayoutId id="2147484294" r:id="rId57"/>
    <p:sldLayoutId id="2147484295" r:id="rId58"/>
    <p:sldLayoutId id="2147484296" r:id="rId59"/>
    <p:sldLayoutId id="2147484297" r:id="rId60"/>
    <p:sldLayoutId id="2147484298" r:id="rId61"/>
    <p:sldLayoutId id="2147484299" r:id="rId62"/>
    <p:sldLayoutId id="2147484300" r:id="rId63"/>
    <p:sldLayoutId id="2147484301" r:id="rId64"/>
    <p:sldLayoutId id="2147484302" r:id="rId65"/>
    <p:sldLayoutId id="2147484303" r:id="rId66"/>
    <p:sldLayoutId id="2147484304" r:id="rId67"/>
    <p:sldLayoutId id="2147484305" r:id="rId68"/>
    <p:sldLayoutId id="2147484306" r:id="rId69"/>
    <p:sldLayoutId id="2147484307" r:id="rId70"/>
    <p:sldLayoutId id="2147484308" r:id="rId71"/>
    <p:sldLayoutId id="2147484309" r:id="rId72"/>
    <p:sldLayoutId id="2147484310" r:id="rId73"/>
    <p:sldLayoutId id="2147484311" r:id="rId74"/>
    <p:sldLayoutId id="2147484312"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ni.lu/fstm-en/study-programs/master-in-mathematics-general-mathematics/" TargetMode="Externa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Generative_model" TargetMode="External"/><Relationship Id="rId2" Type="http://schemas.openxmlformats.org/officeDocument/2006/relationships/hyperlink" Target="https://en.wikipedia.org/wiki/Discriminative_model" TargetMode="External"/><Relationship Id="rId1" Type="http://schemas.openxmlformats.org/officeDocument/2006/relationships/slideLayout" Target="../slideLayouts/slideLayout58.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image" Target="../media/image51.png"/><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58.xml"/><Relationship Id="rId5" Type="http://schemas.openxmlformats.org/officeDocument/2006/relationships/image" Target="../media/image510.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8.xml"/><Relationship Id="rId5" Type="http://schemas.openxmlformats.org/officeDocument/2006/relationships/image" Target="../media/image550.png"/><Relationship Id="rId4" Type="http://schemas.openxmlformats.org/officeDocument/2006/relationships/image" Target="../media/image540.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hyperlink" Target="https://scikit-learn.org/stable/auto_examples/cluster/plot_cluster_comparison.html" TargetMode="External"/><Relationship Id="rId2" Type="http://schemas.openxmlformats.org/officeDocument/2006/relationships/image" Target="../media/image60.png"/><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3blue1brown.com/lessons/neural-networks" TargetMode="External"/><Relationship Id="rId1" Type="http://schemas.openxmlformats.org/officeDocument/2006/relationships/slideLayout" Target="../slideLayouts/slideLayout58.xml"/><Relationship Id="rId6" Type="http://schemas.openxmlformats.org/officeDocument/2006/relationships/image" Target="../media/image63.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70.png"/><Relationship Id="rId7" Type="http://schemas.openxmlformats.org/officeDocument/2006/relationships/image" Target="../media/image65.png"/><Relationship Id="rId2" Type="http://schemas.openxmlformats.org/officeDocument/2006/relationships/hyperlink" Target="https://en.wikipedia.org/wiki/Multilayer_perceptron" TargetMode="External"/><Relationship Id="rId1" Type="http://schemas.openxmlformats.org/officeDocument/2006/relationships/slideLayout" Target="../slideLayouts/slideLayout5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8.xml"/><Relationship Id="rId4" Type="http://schemas.openxmlformats.org/officeDocument/2006/relationships/image" Target="../media/image7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en.wikipedia.org/wiki/MNIST_database" TargetMode="Externa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customXml" Target="../ink/ink1.xml"/><Relationship Id="rId256" Type="http://schemas.openxmlformats.org/officeDocument/2006/relationships/image" Target="../media/image77.png"/><Relationship Id="rId7" Type="http://schemas.openxmlformats.org/officeDocument/2006/relationships/customXml" Target="../ink/ink3.xml"/><Relationship Id="rId170" Type="http://schemas.openxmlformats.org/officeDocument/2006/relationships/image" Target="../media/image159.png"/><Relationship Id="rId2" Type="http://schemas.openxmlformats.org/officeDocument/2006/relationships/image" Target="../media/image74.png"/><Relationship Id="rId255" Type="http://schemas.openxmlformats.org/officeDocument/2006/relationships/customXml" Target="../ink/ink5.xml"/><Relationship Id="rId1" Type="http://schemas.openxmlformats.org/officeDocument/2006/relationships/slideLayout" Target="../slideLayouts/slideLayout58.xml"/><Relationship Id="rId6" Type="http://schemas.openxmlformats.org/officeDocument/2006/relationships/image" Target="../media/image75.png"/><Relationship Id="rId254" Type="http://schemas.openxmlformats.org/officeDocument/2006/relationships/image" Target="../media/image201.png"/><Relationship Id="rId5" Type="http://schemas.openxmlformats.org/officeDocument/2006/relationships/customXml" Target="../ink/ink2.xml"/><Relationship Id="rId258" Type="http://schemas.openxmlformats.org/officeDocument/2006/relationships/image" Target="../media/image79.png"/><Relationship Id="rId4" Type="http://schemas.openxmlformats.org/officeDocument/2006/relationships/image" Target="../media/image740.png"/><Relationship Id="rId9" Type="http://schemas.openxmlformats.org/officeDocument/2006/relationships/customXml" Target="../ink/ink4.xml"/><Relationship Id="rId257"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python-course.eu/machine-learning/training-and-testing-with-mnist.php" TargetMode="External"/><Relationship Id="rId1" Type="http://schemas.openxmlformats.org/officeDocument/2006/relationships/slideLayout" Target="../slideLayouts/slideLayout58.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768681"/>
            <a:ext cx="11376788" cy="1107996"/>
          </a:xfrm>
        </p:spPr>
        <p:txBody>
          <a:bodyPr/>
          <a:lstStyle/>
          <a:p>
            <a:r>
              <a:rPr lang="en-US" sz="4000" b="1" noProof="0" dirty="0">
                <a:solidFill>
                  <a:srgbClr val="00C1B6"/>
                </a:solidFill>
              </a:rPr>
              <a:t>Numerical Analysis (7/7)</a:t>
            </a:r>
            <a:br>
              <a:rPr lang="en-US" sz="4000" b="1" noProof="0" dirty="0">
                <a:solidFill>
                  <a:srgbClr val="00C1B6"/>
                </a:solidFill>
              </a:rPr>
            </a:br>
            <a:r>
              <a:rPr lang="en-US" sz="3200" b="1" dirty="0">
                <a:solidFill>
                  <a:srgbClr val="00C1B6"/>
                </a:solidFill>
              </a:rPr>
              <a:t>Machine Learning basics</a:t>
            </a:r>
            <a:endParaRPr lang="en-US" sz="2400" noProof="0" dirty="0"/>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p:txBody>
          <a:bodyPr/>
          <a:lstStyle/>
          <a:p>
            <a:r>
              <a:rPr lang="de-DE" sz="2000" dirty="0"/>
              <a:t>University of Luxembourg - 2024</a:t>
            </a:r>
          </a:p>
          <a:p>
            <a:r>
              <a:rPr lang="de-DE" sz="1800" dirty="0">
                <a:hlinkClick r:id="rId2"/>
              </a:rPr>
              <a:t>Master in Mathematics</a:t>
            </a:r>
            <a:endParaRPr lang="de-DE" sz="1800" dirty="0"/>
          </a:p>
          <a:p>
            <a:endParaRPr lang="de-DE" dirty="0"/>
          </a:p>
          <a:p>
            <a:r>
              <a:rPr lang="de-DE" sz="2000" dirty="0"/>
              <a:t>Hadrien Beriot</a:t>
            </a:r>
          </a:p>
        </p:txBody>
      </p:sp>
    </p:spTree>
    <p:extLst>
      <p:ext uri="{BB962C8B-B14F-4D97-AF65-F5344CB8AC3E}">
        <p14:creationId xmlns:p14="http://schemas.microsoft.com/office/powerpoint/2010/main" val="10532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EA9B5-E9D3-1B89-68E0-C918B3C5AE09}"/>
              </a:ext>
            </a:extLst>
          </p:cNvPr>
          <p:cNvSpPr>
            <a:spLocks noGrp="1"/>
          </p:cNvSpPr>
          <p:nvPr>
            <p:ph type="title"/>
          </p:nvPr>
        </p:nvSpPr>
        <p:spPr/>
        <p:txBody>
          <a:bodyPr/>
          <a:lstStyle/>
          <a:p>
            <a:r>
              <a:rPr lang="en-US" dirty="0"/>
              <a:t>Growth of machine learning</a:t>
            </a:r>
            <a:endParaRPr lang="nl-BE" dirty="0"/>
          </a:p>
        </p:txBody>
      </p:sp>
      <p:sp>
        <p:nvSpPr>
          <p:cNvPr id="3" name="Slide Number Placeholder 2">
            <a:extLst>
              <a:ext uri="{FF2B5EF4-FFF2-40B4-BE49-F238E27FC236}">
                <a16:creationId xmlns:a16="http://schemas.microsoft.com/office/drawing/2014/main" id="{6F152676-B34C-E6B5-AE56-4BC3F9D55D54}"/>
              </a:ext>
            </a:extLst>
          </p:cNvPr>
          <p:cNvSpPr>
            <a:spLocks noGrp="1"/>
          </p:cNvSpPr>
          <p:nvPr>
            <p:ph type="sldNum" sz="quarter" idx="11"/>
          </p:nvPr>
        </p:nvSpPr>
        <p:spPr/>
        <p:txBody>
          <a:bodyPr/>
          <a:lstStyle/>
          <a:p>
            <a:r>
              <a:rPr lang="en-US"/>
              <a:t>Page </a:t>
            </a:r>
            <a:fld id="{15EBE321-CBB1-4E91-BD14-37C8D44326FB}" type="slidenum">
              <a:rPr lang="en-US" smtClean="0"/>
              <a:pPr/>
              <a:t>10</a:t>
            </a:fld>
            <a:endParaRPr lang="en-US"/>
          </a:p>
        </p:txBody>
      </p:sp>
      <p:sp>
        <p:nvSpPr>
          <p:cNvPr id="4" name="Content Placeholder 3">
            <a:extLst>
              <a:ext uri="{FF2B5EF4-FFF2-40B4-BE49-F238E27FC236}">
                <a16:creationId xmlns:a16="http://schemas.microsoft.com/office/drawing/2014/main" id="{51D09928-45AD-DF67-70C7-630235B7AE35}"/>
              </a:ext>
            </a:extLst>
          </p:cNvPr>
          <p:cNvSpPr>
            <a:spLocks noGrp="1"/>
          </p:cNvSpPr>
          <p:nvPr>
            <p:ph idx="1"/>
          </p:nvPr>
        </p:nvSpPr>
        <p:spPr/>
        <p:txBody>
          <a:bodyPr/>
          <a:lstStyle/>
          <a:p>
            <a:pPr marL="342900" indent="-342900" eaLnBrk="1" hangingPunct="1">
              <a:buFont typeface="Arial" panose="020B0604020202020204" pitchFamily="34" charset="0"/>
              <a:buChar char="•"/>
              <a:defRPr/>
            </a:pPr>
            <a:r>
              <a:rPr lang="en-US" sz="2000" b="1" dirty="0"/>
              <a:t>Machine learning is preferred approach to</a:t>
            </a:r>
          </a:p>
          <a:p>
            <a:pPr marL="645750" lvl="2" indent="-285750">
              <a:defRPr/>
            </a:pPr>
            <a:r>
              <a:rPr lang="en-US" dirty="0">
                <a:ea typeface="+mn-ea"/>
                <a:cs typeface="+mn-cs"/>
              </a:rPr>
              <a:t>Speech recognition, Natural language processing</a:t>
            </a:r>
          </a:p>
          <a:p>
            <a:pPr marL="645750" lvl="2" indent="-285750">
              <a:defRPr/>
            </a:pPr>
            <a:r>
              <a:rPr lang="en-US" dirty="0">
                <a:ea typeface="+mn-ea"/>
                <a:cs typeface="+mn-cs"/>
              </a:rPr>
              <a:t>Computer vision</a:t>
            </a:r>
          </a:p>
          <a:p>
            <a:pPr marL="645750" lvl="2" indent="-285750">
              <a:defRPr/>
            </a:pPr>
            <a:r>
              <a:rPr lang="en-US" dirty="0">
                <a:ea typeface="+mn-ea"/>
                <a:cs typeface="+mn-cs"/>
              </a:rPr>
              <a:t>Medical outcomes analysis</a:t>
            </a:r>
          </a:p>
          <a:p>
            <a:pPr marL="645750" lvl="2" indent="-285750">
              <a:defRPr/>
            </a:pPr>
            <a:r>
              <a:rPr lang="en-US" dirty="0">
                <a:ea typeface="+mn-ea"/>
                <a:cs typeface="+mn-cs"/>
              </a:rPr>
              <a:t>Robot control</a:t>
            </a:r>
          </a:p>
          <a:p>
            <a:pPr marL="645750" lvl="2" indent="-285750">
              <a:defRPr/>
            </a:pPr>
            <a:r>
              <a:rPr lang="en-US" dirty="0">
                <a:ea typeface="+mn-ea"/>
                <a:cs typeface="+mn-cs"/>
              </a:rPr>
              <a:t>Computational biology</a:t>
            </a:r>
          </a:p>
          <a:p>
            <a:pPr marL="645750" lvl="2" indent="-285750">
              <a:defRPr/>
            </a:pPr>
            <a:r>
              <a:rPr lang="en-US" dirty="0"/>
              <a:t>Language models, Translation, report generation  </a:t>
            </a:r>
            <a:endParaRPr lang="en-US" dirty="0">
              <a:ea typeface="+mn-ea"/>
              <a:cs typeface="+mn-cs"/>
            </a:endParaRPr>
          </a:p>
          <a:p>
            <a:pPr marL="342900" indent="-342900" eaLnBrk="1" hangingPunct="1">
              <a:buFont typeface="Arial" panose="020B0604020202020204" pitchFamily="34" charset="0"/>
              <a:buChar char="•"/>
              <a:defRPr/>
            </a:pPr>
            <a:r>
              <a:rPr lang="en-US" sz="2000" b="1" dirty="0"/>
              <a:t>This trend is accelerating</a:t>
            </a:r>
          </a:p>
          <a:p>
            <a:pPr marL="645750" lvl="2" indent="-285750">
              <a:defRPr/>
            </a:pPr>
            <a:r>
              <a:rPr lang="en-US" dirty="0"/>
              <a:t>Deep learning, Large Language Models </a:t>
            </a:r>
            <a:endParaRPr lang="en-US" dirty="0">
              <a:ea typeface="+mn-ea"/>
              <a:cs typeface="+mn-cs"/>
            </a:endParaRPr>
          </a:p>
          <a:p>
            <a:pPr marL="645750" lvl="2" indent="-285750">
              <a:defRPr/>
            </a:pPr>
            <a:r>
              <a:rPr lang="en-US" dirty="0">
                <a:ea typeface="+mn-ea"/>
                <a:cs typeface="+mn-cs"/>
              </a:rPr>
              <a:t>Improved data capture, networking, faster computers</a:t>
            </a:r>
          </a:p>
          <a:p>
            <a:pPr marL="645750" lvl="2" indent="-285750">
              <a:defRPr/>
            </a:pPr>
            <a:r>
              <a:rPr lang="en-US" dirty="0">
                <a:ea typeface="+mn-ea"/>
                <a:cs typeface="+mn-cs"/>
              </a:rPr>
              <a:t>Software too complex to write by hand</a:t>
            </a:r>
          </a:p>
          <a:p>
            <a:pPr marL="645750" lvl="2" indent="-285750">
              <a:defRPr/>
            </a:pPr>
            <a:r>
              <a:rPr lang="en-US" dirty="0">
                <a:ea typeface="+mn-ea"/>
                <a:cs typeface="+mn-cs"/>
              </a:rPr>
              <a:t>Rise of autonomous systems, AI agents </a:t>
            </a:r>
            <a:endParaRPr lang="nl-BE" dirty="0"/>
          </a:p>
        </p:txBody>
      </p:sp>
    </p:spTree>
    <p:extLst>
      <p:ext uri="{BB962C8B-B14F-4D97-AF65-F5344CB8AC3E}">
        <p14:creationId xmlns:p14="http://schemas.microsoft.com/office/powerpoint/2010/main" val="2392115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82D5-D40A-D9A8-2D48-85B2FD918896}"/>
              </a:ext>
            </a:extLst>
          </p:cNvPr>
          <p:cNvSpPr>
            <a:spLocks noGrp="1"/>
          </p:cNvSpPr>
          <p:nvPr>
            <p:ph type="title"/>
          </p:nvPr>
        </p:nvSpPr>
        <p:spPr/>
        <p:txBody>
          <a:bodyPr/>
          <a:lstStyle/>
          <a:p>
            <a:r>
              <a:rPr lang="nl-BE" i="0" u="none" strike="noStrike" baseline="0" dirty="0"/>
              <a:t>Relations to AI</a:t>
            </a:r>
            <a:endParaRPr lang="nl-BE" sz="2400" dirty="0"/>
          </a:p>
        </p:txBody>
      </p:sp>
      <p:sp>
        <p:nvSpPr>
          <p:cNvPr id="3" name="Slide Number Placeholder 2">
            <a:extLst>
              <a:ext uri="{FF2B5EF4-FFF2-40B4-BE49-F238E27FC236}">
                <a16:creationId xmlns:a16="http://schemas.microsoft.com/office/drawing/2014/main" id="{FB9F5202-0A02-AEC9-4B72-3198D29960B2}"/>
              </a:ext>
            </a:extLst>
          </p:cNvPr>
          <p:cNvSpPr>
            <a:spLocks noGrp="1"/>
          </p:cNvSpPr>
          <p:nvPr>
            <p:ph type="sldNum" sz="quarter" idx="11"/>
          </p:nvPr>
        </p:nvSpPr>
        <p:spPr/>
        <p:txBody>
          <a:bodyPr/>
          <a:lstStyle/>
          <a:p>
            <a:r>
              <a:rPr lang="en-US"/>
              <a:t>Page </a:t>
            </a:r>
            <a:fld id="{15EBE321-CBB1-4E91-BD14-37C8D44326FB}" type="slidenum">
              <a:rPr lang="en-US" smtClean="0"/>
              <a:pPr/>
              <a:t>11</a:t>
            </a:fld>
            <a:endParaRPr lang="en-US"/>
          </a:p>
        </p:txBody>
      </p:sp>
      <p:sp>
        <p:nvSpPr>
          <p:cNvPr id="4" name="Content Placeholder 3">
            <a:extLst>
              <a:ext uri="{FF2B5EF4-FFF2-40B4-BE49-F238E27FC236}">
                <a16:creationId xmlns:a16="http://schemas.microsoft.com/office/drawing/2014/main" id="{573E1D6A-37FE-E218-471B-C94CFAA7DF9E}"/>
              </a:ext>
            </a:extLst>
          </p:cNvPr>
          <p:cNvSpPr>
            <a:spLocks noGrp="1"/>
          </p:cNvSpPr>
          <p:nvPr>
            <p:ph idx="1"/>
          </p:nvPr>
        </p:nvSpPr>
        <p:spPr/>
        <p:txBody>
          <a:bodyPr/>
          <a:lstStyle/>
          <a:p>
            <a:pPr marL="285750" lvl="1" indent="-285750">
              <a:buFont typeface="Arial" panose="020B0604020202020204" pitchFamily="34" charset="0"/>
              <a:buChar char="•"/>
            </a:pPr>
            <a:r>
              <a:rPr lang="en-US" sz="2000" b="0" i="0" u="none" strike="noStrike" baseline="0" dirty="0">
                <a:latin typeface="+mj-lt"/>
              </a:rPr>
              <a:t>Nowadays, “machine learning" is often brought up with “artificial </a:t>
            </a:r>
            <a:r>
              <a:rPr lang="nl-BE" sz="2000" b="0" i="0" u="none" strike="noStrike" baseline="0" dirty="0">
                <a:latin typeface="+mj-lt"/>
              </a:rPr>
              <a:t>intelligence" (AI)</a:t>
            </a:r>
          </a:p>
          <a:p>
            <a:pPr algn="l"/>
            <a:endParaRPr lang="en-US" sz="2000" dirty="0">
              <a:latin typeface="+mj-lt"/>
            </a:endParaRPr>
          </a:p>
          <a:p>
            <a:pPr marL="285750" indent="-285750" algn="l">
              <a:buFont typeface="Arial" panose="020B0604020202020204" pitchFamily="34" charset="0"/>
              <a:buChar char="•"/>
            </a:pPr>
            <a:r>
              <a:rPr lang="en-US" sz="2000" dirty="0">
                <a:latin typeface="+mj-lt"/>
              </a:rPr>
              <a:t>AI does not always imply a learning-based system</a:t>
            </a:r>
          </a:p>
          <a:p>
            <a:pPr marL="645750" lvl="2" indent="-285750"/>
            <a:r>
              <a:rPr lang="nl-BE" sz="2000" dirty="0">
                <a:latin typeface="+mj-lt"/>
              </a:rPr>
              <a:t>Symbolic reasoning</a:t>
            </a:r>
          </a:p>
          <a:p>
            <a:pPr marL="645750" lvl="2" indent="-285750"/>
            <a:r>
              <a:rPr lang="nl-BE" sz="2000" dirty="0">
                <a:latin typeface="+mj-lt"/>
              </a:rPr>
              <a:t>Tree search</a:t>
            </a:r>
          </a:p>
          <a:p>
            <a:pPr marL="645750" lvl="2" indent="-285750"/>
            <a:r>
              <a:rPr lang="nl-BE" sz="2000" dirty="0">
                <a:latin typeface="+mj-lt"/>
              </a:rPr>
              <a:t>etc.</a:t>
            </a:r>
          </a:p>
          <a:p>
            <a:pPr algn="l"/>
            <a:endParaRPr lang="en-US" sz="2000" dirty="0">
              <a:latin typeface="+mj-lt"/>
            </a:endParaRPr>
          </a:p>
          <a:p>
            <a:pPr marL="285750" indent="-285750" algn="l">
              <a:buFont typeface="Arial" panose="020B0604020202020204" pitchFamily="34" charset="0"/>
              <a:buChar char="•"/>
            </a:pPr>
            <a:r>
              <a:rPr lang="en-US" sz="2000" dirty="0">
                <a:latin typeface="+mj-lt"/>
              </a:rPr>
              <a:t>Learning based system </a:t>
            </a:r>
            <a:r>
              <a:rPr lang="en-US" sz="2000" dirty="0">
                <a:latin typeface="+mj-lt"/>
                <a:sym typeface="Wingdings" panose="05000000000000000000" pitchFamily="2" charset="2"/>
              </a:rPr>
              <a:t></a:t>
            </a:r>
            <a:r>
              <a:rPr lang="en-US" sz="2000" dirty="0">
                <a:latin typeface="+mj-lt"/>
              </a:rPr>
              <a:t> learned based on the data </a:t>
            </a:r>
            <a:r>
              <a:rPr lang="en-US" sz="2000" dirty="0">
                <a:latin typeface="+mj-lt"/>
                <a:sym typeface="Wingdings" panose="05000000000000000000" pitchFamily="2" charset="2"/>
              </a:rPr>
              <a:t></a:t>
            </a:r>
            <a:r>
              <a:rPr lang="en-US" sz="2000" dirty="0">
                <a:latin typeface="+mj-lt"/>
              </a:rPr>
              <a:t> More flexibility, good at solving pattern recognition problems.</a:t>
            </a:r>
            <a:endParaRPr lang="nl-BE" sz="2000" dirty="0">
              <a:latin typeface="+mj-lt"/>
            </a:endParaRPr>
          </a:p>
        </p:txBody>
      </p:sp>
    </p:spTree>
    <p:extLst>
      <p:ext uri="{BB962C8B-B14F-4D97-AF65-F5344CB8AC3E}">
        <p14:creationId xmlns:p14="http://schemas.microsoft.com/office/powerpoint/2010/main" val="866601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82D5-D40A-D9A8-2D48-85B2FD918896}"/>
              </a:ext>
            </a:extLst>
          </p:cNvPr>
          <p:cNvSpPr>
            <a:spLocks noGrp="1"/>
          </p:cNvSpPr>
          <p:nvPr>
            <p:ph type="title"/>
          </p:nvPr>
        </p:nvSpPr>
        <p:spPr/>
        <p:txBody>
          <a:bodyPr/>
          <a:lstStyle/>
          <a:p>
            <a:r>
              <a:rPr lang="nl-BE" i="0" u="none" strike="noStrike" baseline="0" dirty="0"/>
              <a:t>Relations to human learning</a:t>
            </a:r>
            <a:endParaRPr lang="nl-BE" sz="2400" dirty="0"/>
          </a:p>
        </p:txBody>
      </p:sp>
      <p:sp>
        <p:nvSpPr>
          <p:cNvPr id="3" name="Slide Number Placeholder 2">
            <a:extLst>
              <a:ext uri="{FF2B5EF4-FFF2-40B4-BE49-F238E27FC236}">
                <a16:creationId xmlns:a16="http://schemas.microsoft.com/office/drawing/2014/main" id="{FB9F5202-0A02-AEC9-4B72-3198D29960B2}"/>
              </a:ext>
            </a:extLst>
          </p:cNvPr>
          <p:cNvSpPr>
            <a:spLocks noGrp="1"/>
          </p:cNvSpPr>
          <p:nvPr>
            <p:ph type="sldNum" sz="quarter" idx="11"/>
          </p:nvPr>
        </p:nvSpPr>
        <p:spPr/>
        <p:txBody>
          <a:bodyPr/>
          <a:lstStyle/>
          <a:p>
            <a:r>
              <a:rPr lang="en-US"/>
              <a:t>Page </a:t>
            </a:r>
            <a:fld id="{15EBE321-CBB1-4E91-BD14-37C8D44326FB}" type="slidenum">
              <a:rPr lang="en-US" smtClean="0"/>
              <a:pPr/>
              <a:t>12</a:t>
            </a:fld>
            <a:endParaRPr lang="en-US"/>
          </a:p>
        </p:txBody>
      </p:sp>
      <p:sp>
        <p:nvSpPr>
          <p:cNvPr id="4" name="Content Placeholder 3">
            <a:extLst>
              <a:ext uri="{FF2B5EF4-FFF2-40B4-BE49-F238E27FC236}">
                <a16:creationId xmlns:a16="http://schemas.microsoft.com/office/drawing/2014/main" id="{573E1D6A-37FE-E218-471B-C94CFAA7DF9E}"/>
              </a:ext>
            </a:extLst>
          </p:cNvPr>
          <p:cNvSpPr>
            <a:spLocks noGrp="1"/>
          </p:cNvSpPr>
          <p:nvPr>
            <p:ph idx="1"/>
          </p:nvPr>
        </p:nvSpPr>
        <p:spPr/>
        <p:txBody>
          <a:bodyPr/>
          <a:lstStyle/>
          <a:p>
            <a:pPr marL="342900" indent="-342900" algn="l">
              <a:buFont typeface="Arial" panose="020B0604020202020204" pitchFamily="34" charset="0"/>
              <a:buChar char="•"/>
            </a:pPr>
            <a:r>
              <a:rPr lang="nl-BE" sz="2000" dirty="0">
                <a:latin typeface="+mj-lt"/>
              </a:rPr>
              <a:t>Human learning is:</a:t>
            </a:r>
          </a:p>
          <a:p>
            <a:pPr marL="702900" lvl="2" indent="-342900"/>
            <a:r>
              <a:rPr lang="nl-BE" sz="2000" dirty="0">
                <a:latin typeface="+mj-lt"/>
              </a:rPr>
              <a:t>Very data efficient</a:t>
            </a:r>
          </a:p>
          <a:p>
            <a:pPr marL="702900" lvl="2" indent="-342900"/>
            <a:r>
              <a:rPr lang="nl-BE" sz="2000" dirty="0">
                <a:latin typeface="+mj-lt"/>
              </a:rPr>
              <a:t>An entire multitasking system (vision, language, motor control, etc.)</a:t>
            </a:r>
          </a:p>
          <a:p>
            <a:pPr marL="702900" lvl="2" indent="-342900"/>
            <a:r>
              <a:rPr lang="en-US" sz="2000" dirty="0">
                <a:latin typeface="+mj-lt"/>
              </a:rPr>
              <a:t>Takes at least a few years :)</a:t>
            </a:r>
          </a:p>
          <a:p>
            <a:pPr algn="l"/>
            <a:endParaRPr lang="en-US" sz="2000" dirty="0">
              <a:latin typeface="+mj-lt"/>
            </a:endParaRPr>
          </a:p>
          <a:p>
            <a:pPr marL="342900" indent="-342900" algn="l">
              <a:buFont typeface="Arial" panose="020B0604020202020204" pitchFamily="34" charset="0"/>
              <a:buChar char="•"/>
            </a:pPr>
            <a:r>
              <a:rPr lang="en-US" sz="2000" dirty="0">
                <a:latin typeface="+mj-lt"/>
              </a:rPr>
              <a:t>For serving specific purposes, machine learning doesn't have to look like human learning in the end.</a:t>
            </a:r>
          </a:p>
          <a:p>
            <a:pPr marL="342900" indent="-342900" algn="l">
              <a:buFont typeface="Arial" panose="020B0604020202020204" pitchFamily="34" charset="0"/>
              <a:buChar char="•"/>
            </a:pPr>
            <a:r>
              <a:rPr lang="en-US" sz="2000" dirty="0">
                <a:latin typeface="+mj-lt"/>
              </a:rPr>
              <a:t>It may borrow ideas from biological systems, e.g., neural networks.</a:t>
            </a:r>
          </a:p>
          <a:p>
            <a:pPr marL="342900" indent="-342900" algn="l">
              <a:buFont typeface="Arial" panose="020B0604020202020204" pitchFamily="34" charset="0"/>
              <a:buChar char="•"/>
            </a:pPr>
            <a:r>
              <a:rPr lang="en-US" sz="2000" dirty="0">
                <a:latin typeface="+mj-lt"/>
              </a:rPr>
              <a:t>It may perform better or worse than humans</a:t>
            </a:r>
            <a:endParaRPr lang="nl-BE" sz="2000" dirty="0">
              <a:latin typeface="+mj-lt"/>
            </a:endParaRPr>
          </a:p>
        </p:txBody>
      </p:sp>
    </p:spTree>
    <p:extLst>
      <p:ext uri="{BB962C8B-B14F-4D97-AF65-F5344CB8AC3E}">
        <p14:creationId xmlns:p14="http://schemas.microsoft.com/office/powerpoint/2010/main" val="53809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5CFE5-4CA9-A0C0-5FC1-0CE7ACB8D563}"/>
              </a:ext>
            </a:extLst>
          </p:cNvPr>
          <p:cNvSpPr>
            <a:spLocks noGrp="1"/>
          </p:cNvSpPr>
          <p:nvPr>
            <p:ph type="title"/>
          </p:nvPr>
        </p:nvSpPr>
        <p:spPr/>
        <p:txBody>
          <a:bodyPr/>
          <a:lstStyle/>
          <a:p>
            <a:r>
              <a:rPr lang="en-US" dirty="0"/>
              <a:t>Relations to classical programming</a:t>
            </a:r>
            <a:endParaRPr lang="nl-BE" dirty="0"/>
          </a:p>
        </p:txBody>
      </p:sp>
      <p:sp>
        <p:nvSpPr>
          <p:cNvPr id="3" name="Slide Number Placeholder 2">
            <a:extLst>
              <a:ext uri="{FF2B5EF4-FFF2-40B4-BE49-F238E27FC236}">
                <a16:creationId xmlns:a16="http://schemas.microsoft.com/office/drawing/2014/main" id="{B187F2D6-CE24-8CD0-09B1-82E130E07BAD}"/>
              </a:ext>
            </a:extLst>
          </p:cNvPr>
          <p:cNvSpPr>
            <a:spLocks noGrp="1"/>
          </p:cNvSpPr>
          <p:nvPr>
            <p:ph type="sldNum" sz="quarter" idx="11"/>
          </p:nvPr>
        </p:nvSpPr>
        <p:spPr/>
        <p:txBody>
          <a:bodyPr/>
          <a:lstStyle/>
          <a:p>
            <a:r>
              <a:rPr lang="en-US"/>
              <a:t>Page </a:t>
            </a:r>
            <a:fld id="{15EBE321-CBB1-4E91-BD14-37C8D44326FB}" type="slidenum">
              <a:rPr lang="en-US" smtClean="0"/>
              <a:pPr/>
              <a:t>13</a:t>
            </a:fld>
            <a:endParaRPr lang="en-US"/>
          </a:p>
        </p:txBody>
      </p:sp>
      <p:sp>
        <p:nvSpPr>
          <p:cNvPr id="5" name="Rectangle: Rounded Corners 4">
            <a:extLst>
              <a:ext uri="{FF2B5EF4-FFF2-40B4-BE49-F238E27FC236}">
                <a16:creationId xmlns:a16="http://schemas.microsoft.com/office/drawing/2014/main" id="{34F0A52A-4DF9-99E9-A54F-64115DFF8A67}"/>
              </a:ext>
            </a:extLst>
          </p:cNvPr>
          <p:cNvSpPr/>
          <p:nvPr/>
        </p:nvSpPr>
        <p:spPr>
          <a:xfrm>
            <a:off x="4890860" y="1696236"/>
            <a:ext cx="2539519" cy="82339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ctr"/>
            <a:r>
              <a:rPr lang="en-US" dirty="0"/>
              <a:t>Classical programming</a:t>
            </a:r>
            <a:endParaRPr lang="nl-BE" dirty="0"/>
          </a:p>
        </p:txBody>
      </p:sp>
      <p:cxnSp>
        <p:nvCxnSpPr>
          <p:cNvPr id="7" name="Straight Arrow Connector 6">
            <a:extLst>
              <a:ext uri="{FF2B5EF4-FFF2-40B4-BE49-F238E27FC236}">
                <a16:creationId xmlns:a16="http://schemas.microsoft.com/office/drawing/2014/main" id="{CD576210-09E4-13E8-8626-28AEE8D51C7D}"/>
              </a:ext>
            </a:extLst>
          </p:cNvPr>
          <p:cNvCxnSpPr/>
          <p:nvPr/>
        </p:nvCxnSpPr>
        <p:spPr>
          <a:xfrm>
            <a:off x="7430379" y="2120934"/>
            <a:ext cx="1213422" cy="0"/>
          </a:xfrm>
          <a:prstGeom prst="straightConnector1">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053D3F2-C844-E9AE-BFC7-519EE2F1B1BF}"/>
              </a:ext>
            </a:extLst>
          </p:cNvPr>
          <p:cNvCxnSpPr/>
          <p:nvPr/>
        </p:nvCxnSpPr>
        <p:spPr>
          <a:xfrm>
            <a:off x="3517816" y="1900641"/>
            <a:ext cx="1213422" cy="0"/>
          </a:xfrm>
          <a:prstGeom prst="straightConnector1">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25E933-A959-CAF1-9263-2B972B43926B}"/>
              </a:ext>
            </a:extLst>
          </p:cNvPr>
          <p:cNvSpPr txBox="1"/>
          <p:nvPr/>
        </p:nvSpPr>
        <p:spPr>
          <a:xfrm>
            <a:off x="2039320" y="1762141"/>
            <a:ext cx="1781130" cy="276999"/>
          </a:xfrm>
          <a:prstGeom prst="rect">
            <a:avLst/>
          </a:prstGeom>
          <a:noFill/>
        </p:spPr>
        <p:txBody>
          <a:bodyPr wrap="square" lIns="0" tIns="0" rIns="0" bIns="0" rtlCol="0">
            <a:spAutoFit/>
          </a:bodyPr>
          <a:lstStyle/>
          <a:p>
            <a:pPr algn="l"/>
            <a:r>
              <a:rPr lang="en-US" dirty="0">
                <a:solidFill>
                  <a:schemeClr val="tx1"/>
                </a:solidFill>
              </a:rPr>
              <a:t>D</a:t>
            </a:r>
            <a:r>
              <a:rPr lang="nl-BE" dirty="0">
                <a:solidFill>
                  <a:schemeClr val="tx1"/>
                </a:solidFill>
              </a:rPr>
              <a:t>ata (Inputs)</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DB530780-ABCE-CDFB-2619-1B9081654C3D}"/>
              </a:ext>
            </a:extLst>
          </p:cNvPr>
          <p:cNvCxnSpPr/>
          <p:nvPr/>
        </p:nvCxnSpPr>
        <p:spPr>
          <a:xfrm>
            <a:off x="3517816" y="2289769"/>
            <a:ext cx="1213422" cy="0"/>
          </a:xfrm>
          <a:prstGeom prst="straightConnector1">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4522E4-54A5-0DA7-A8F0-15C9A90E1951}"/>
              </a:ext>
            </a:extLst>
          </p:cNvPr>
          <p:cNvSpPr txBox="1"/>
          <p:nvPr/>
        </p:nvSpPr>
        <p:spPr>
          <a:xfrm>
            <a:off x="2680699" y="2151269"/>
            <a:ext cx="1196087" cy="276999"/>
          </a:xfrm>
          <a:prstGeom prst="rect">
            <a:avLst/>
          </a:prstGeom>
          <a:noFill/>
        </p:spPr>
        <p:txBody>
          <a:bodyPr wrap="square" lIns="0" tIns="0" rIns="0" bIns="0" rtlCol="0">
            <a:spAutoFit/>
          </a:bodyPr>
          <a:lstStyle/>
          <a:p>
            <a:pPr algn="l"/>
            <a:r>
              <a:rPr lang="en-US" dirty="0">
                <a:solidFill>
                  <a:schemeClr val="tx1"/>
                </a:solidFill>
              </a:rPr>
              <a:t>Rules</a:t>
            </a:r>
          </a:p>
        </p:txBody>
      </p:sp>
      <p:sp>
        <p:nvSpPr>
          <p:cNvPr id="12" name="TextBox 11">
            <a:extLst>
              <a:ext uri="{FF2B5EF4-FFF2-40B4-BE49-F238E27FC236}">
                <a16:creationId xmlns:a16="http://schemas.microsoft.com/office/drawing/2014/main" id="{9492935C-99E2-3E54-3877-75055A096650}"/>
              </a:ext>
            </a:extLst>
          </p:cNvPr>
          <p:cNvSpPr txBox="1"/>
          <p:nvPr/>
        </p:nvSpPr>
        <p:spPr>
          <a:xfrm>
            <a:off x="8773811" y="1969432"/>
            <a:ext cx="2461512" cy="276999"/>
          </a:xfrm>
          <a:prstGeom prst="rect">
            <a:avLst/>
          </a:prstGeom>
          <a:noFill/>
        </p:spPr>
        <p:txBody>
          <a:bodyPr wrap="square" lIns="0" tIns="0" rIns="0" bIns="0" rtlCol="0">
            <a:spAutoFit/>
          </a:bodyPr>
          <a:lstStyle/>
          <a:p>
            <a:pPr algn="l"/>
            <a:r>
              <a:rPr lang="en-US" dirty="0">
                <a:solidFill>
                  <a:schemeClr val="tx1"/>
                </a:solidFill>
              </a:rPr>
              <a:t>Answers (Outputs)</a:t>
            </a:r>
          </a:p>
        </p:txBody>
      </p:sp>
      <p:sp>
        <p:nvSpPr>
          <p:cNvPr id="13" name="Rectangle: Rounded Corners 12">
            <a:extLst>
              <a:ext uri="{FF2B5EF4-FFF2-40B4-BE49-F238E27FC236}">
                <a16:creationId xmlns:a16="http://schemas.microsoft.com/office/drawing/2014/main" id="{3C60C925-1DFC-9C63-29A9-B19BC605C7BB}"/>
              </a:ext>
            </a:extLst>
          </p:cNvPr>
          <p:cNvSpPr/>
          <p:nvPr/>
        </p:nvSpPr>
        <p:spPr>
          <a:xfrm>
            <a:off x="4890860" y="3102946"/>
            <a:ext cx="2539519" cy="82339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ctr"/>
            <a:r>
              <a:rPr lang="en-US" dirty="0"/>
              <a:t>Machine Learning</a:t>
            </a:r>
          </a:p>
          <a:p>
            <a:pPr algn="ctr"/>
            <a:r>
              <a:rPr lang="en-US" dirty="0"/>
              <a:t>Algorithm</a:t>
            </a:r>
            <a:endParaRPr lang="nl-BE" dirty="0"/>
          </a:p>
        </p:txBody>
      </p:sp>
      <p:cxnSp>
        <p:nvCxnSpPr>
          <p:cNvPr id="14" name="Straight Arrow Connector 13">
            <a:extLst>
              <a:ext uri="{FF2B5EF4-FFF2-40B4-BE49-F238E27FC236}">
                <a16:creationId xmlns:a16="http://schemas.microsoft.com/office/drawing/2014/main" id="{C7267B62-5D91-6162-B6F7-9848138498D3}"/>
              </a:ext>
            </a:extLst>
          </p:cNvPr>
          <p:cNvCxnSpPr/>
          <p:nvPr/>
        </p:nvCxnSpPr>
        <p:spPr>
          <a:xfrm>
            <a:off x="7430379" y="3527644"/>
            <a:ext cx="1213422" cy="0"/>
          </a:xfrm>
          <a:prstGeom prst="straightConnector1">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4707D3C-32CC-963A-EE3E-32A86C03A834}"/>
              </a:ext>
            </a:extLst>
          </p:cNvPr>
          <p:cNvCxnSpPr/>
          <p:nvPr/>
        </p:nvCxnSpPr>
        <p:spPr>
          <a:xfrm>
            <a:off x="3517816" y="3307351"/>
            <a:ext cx="1213422" cy="0"/>
          </a:xfrm>
          <a:prstGeom prst="straightConnector1">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256290E-F64C-171C-8CF6-27D3F58B6FB5}"/>
              </a:ext>
            </a:extLst>
          </p:cNvPr>
          <p:cNvSpPr txBox="1"/>
          <p:nvPr/>
        </p:nvSpPr>
        <p:spPr>
          <a:xfrm>
            <a:off x="2039320" y="3168851"/>
            <a:ext cx="1781130" cy="276999"/>
          </a:xfrm>
          <a:prstGeom prst="rect">
            <a:avLst/>
          </a:prstGeom>
          <a:noFill/>
        </p:spPr>
        <p:txBody>
          <a:bodyPr wrap="square" lIns="0" tIns="0" rIns="0" bIns="0" rtlCol="0">
            <a:spAutoFit/>
          </a:bodyPr>
          <a:lstStyle/>
          <a:p>
            <a:pPr algn="l"/>
            <a:r>
              <a:rPr lang="en-US" dirty="0">
                <a:solidFill>
                  <a:schemeClr val="tx1"/>
                </a:solidFill>
              </a:rPr>
              <a:t>D</a:t>
            </a:r>
            <a:r>
              <a:rPr lang="nl-BE" dirty="0">
                <a:solidFill>
                  <a:schemeClr val="tx1"/>
                </a:solidFill>
              </a:rPr>
              <a:t>ata (Inputs)</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B85190CB-1FEC-A746-2B63-477C347DEF78}"/>
              </a:ext>
            </a:extLst>
          </p:cNvPr>
          <p:cNvCxnSpPr/>
          <p:nvPr/>
        </p:nvCxnSpPr>
        <p:spPr>
          <a:xfrm>
            <a:off x="3517816" y="3696479"/>
            <a:ext cx="1213422" cy="0"/>
          </a:xfrm>
          <a:prstGeom prst="straightConnector1">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52B8A9B-C323-7836-B089-009344DE2CA2}"/>
              </a:ext>
            </a:extLst>
          </p:cNvPr>
          <p:cNvSpPr txBox="1"/>
          <p:nvPr/>
        </p:nvSpPr>
        <p:spPr>
          <a:xfrm>
            <a:off x="1426108" y="3557979"/>
            <a:ext cx="2275167" cy="276999"/>
          </a:xfrm>
          <a:prstGeom prst="rect">
            <a:avLst/>
          </a:prstGeom>
          <a:noFill/>
        </p:spPr>
        <p:txBody>
          <a:bodyPr wrap="square" lIns="0" tIns="0" rIns="0" bIns="0" rtlCol="0">
            <a:spAutoFit/>
          </a:bodyPr>
          <a:lstStyle/>
          <a:p>
            <a:pPr algn="l"/>
            <a:r>
              <a:rPr lang="en-US" dirty="0">
                <a:solidFill>
                  <a:schemeClr val="tx1"/>
                </a:solidFill>
              </a:rPr>
              <a:t> Answers (Outputs)</a:t>
            </a:r>
          </a:p>
        </p:txBody>
      </p:sp>
      <p:sp>
        <p:nvSpPr>
          <p:cNvPr id="19" name="TextBox 18">
            <a:extLst>
              <a:ext uri="{FF2B5EF4-FFF2-40B4-BE49-F238E27FC236}">
                <a16:creationId xmlns:a16="http://schemas.microsoft.com/office/drawing/2014/main" id="{90E120B4-4CF5-59D6-0A1D-C4C91CCB28B2}"/>
              </a:ext>
            </a:extLst>
          </p:cNvPr>
          <p:cNvSpPr txBox="1"/>
          <p:nvPr/>
        </p:nvSpPr>
        <p:spPr>
          <a:xfrm>
            <a:off x="8773811" y="3376142"/>
            <a:ext cx="2461512" cy="276999"/>
          </a:xfrm>
          <a:prstGeom prst="rect">
            <a:avLst/>
          </a:prstGeom>
          <a:noFill/>
        </p:spPr>
        <p:txBody>
          <a:bodyPr wrap="square" lIns="0" tIns="0" rIns="0" bIns="0" rtlCol="0">
            <a:spAutoFit/>
          </a:bodyPr>
          <a:lstStyle/>
          <a:p>
            <a:pPr algn="l"/>
            <a:r>
              <a:rPr lang="en-US" dirty="0">
                <a:solidFill>
                  <a:schemeClr val="tx1"/>
                </a:solidFill>
              </a:rPr>
              <a:t>Rules</a:t>
            </a:r>
          </a:p>
        </p:txBody>
      </p:sp>
      <p:sp>
        <p:nvSpPr>
          <p:cNvPr id="20" name="Rectangle: Rounded Corners 19">
            <a:extLst>
              <a:ext uri="{FF2B5EF4-FFF2-40B4-BE49-F238E27FC236}">
                <a16:creationId xmlns:a16="http://schemas.microsoft.com/office/drawing/2014/main" id="{F698E568-6B7B-384C-B667-B7F053CD336F}"/>
              </a:ext>
            </a:extLst>
          </p:cNvPr>
          <p:cNvSpPr/>
          <p:nvPr/>
        </p:nvSpPr>
        <p:spPr>
          <a:xfrm>
            <a:off x="4890860" y="4546054"/>
            <a:ext cx="2539519" cy="82339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ctr"/>
            <a:r>
              <a:rPr lang="en-US" dirty="0"/>
              <a:t>Machine Learning</a:t>
            </a:r>
          </a:p>
          <a:p>
            <a:pPr algn="ctr"/>
            <a:r>
              <a:rPr lang="en-US" dirty="0"/>
              <a:t>Model (Rules)</a:t>
            </a:r>
            <a:endParaRPr lang="nl-BE" dirty="0"/>
          </a:p>
        </p:txBody>
      </p:sp>
      <p:cxnSp>
        <p:nvCxnSpPr>
          <p:cNvPr id="21" name="Straight Arrow Connector 20">
            <a:extLst>
              <a:ext uri="{FF2B5EF4-FFF2-40B4-BE49-F238E27FC236}">
                <a16:creationId xmlns:a16="http://schemas.microsoft.com/office/drawing/2014/main" id="{B31BCEFB-FB21-2871-180E-1F20CB96C810}"/>
              </a:ext>
            </a:extLst>
          </p:cNvPr>
          <p:cNvCxnSpPr/>
          <p:nvPr/>
        </p:nvCxnSpPr>
        <p:spPr>
          <a:xfrm>
            <a:off x="7430379" y="4970752"/>
            <a:ext cx="1213422" cy="0"/>
          </a:xfrm>
          <a:prstGeom prst="straightConnector1">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F8B7CD-BBE9-7653-8D12-179982D8B1A2}"/>
              </a:ext>
            </a:extLst>
          </p:cNvPr>
          <p:cNvCxnSpPr/>
          <p:nvPr/>
        </p:nvCxnSpPr>
        <p:spPr>
          <a:xfrm>
            <a:off x="3517816" y="4954144"/>
            <a:ext cx="1213422" cy="0"/>
          </a:xfrm>
          <a:prstGeom prst="straightConnector1">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CE813AD-844D-0375-A85E-1C2E52321DE3}"/>
              </a:ext>
            </a:extLst>
          </p:cNvPr>
          <p:cNvSpPr txBox="1"/>
          <p:nvPr/>
        </p:nvSpPr>
        <p:spPr>
          <a:xfrm>
            <a:off x="2039320" y="4815644"/>
            <a:ext cx="1781130" cy="276999"/>
          </a:xfrm>
          <a:prstGeom prst="rect">
            <a:avLst/>
          </a:prstGeom>
          <a:noFill/>
        </p:spPr>
        <p:txBody>
          <a:bodyPr wrap="square" lIns="0" tIns="0" rIns="0" bIns="0" rtlCol="0">
            <a:spAutoFit/>
          </a:bodyPr>
          <a:lstStyle/>
          <a:p>
            <a:pPr algn="l"/>
            <a:r>
              <a:rPr lang="en-US" dirty="0">
                <a:solidFill>
                  <a:schemeClr val="tx1"/>
                </a:solidFill>
              </a:rPr>
              <a:t>D</a:t>
            </a:r>
            <a:r>
              <a:rPr lang="nl-BE" dirty="0">
                <a:solidFill>
                  <a:schemeClr val="tx1"/>
                </a:solidFill>
              </a:rPr>
              <a:t>ata (Inputs)</a:t>
            </a:r>
            <a:endParaRPr lang="en-US" dirty="0">
              <a:solidFill>
                <a:schemeClr val="tx1"/>
              </a:solidFill>
            </a:endParaRPr>
          </a:p>
        </p:txBody>
      </p:sp>
      <p:sp>
        <p:nvSpPr>
          <p:cNvPr id="26" name="TextBox 25">
            <a:extLst>
              <a:ext uri="{FF2B5EF4-FFF2-40B4-BE49-F238E27FC236}">
                <a16:creationId xmlns:a16="http://schemas.microsoft.com/office/drawing/2014/main" id="{2449B8EA-1EDC-D4E8-0012-CCBD95D64230}"/>
              </a:ext>
            </a:extLst>
          </p:cNvPr>
          <p:cNvSpPr txBox="1"/>
          <p:nvPr/>
        </p:nvSpPr>
        <p:spPr>
          <a:xfrm>
            <a:off x="8773811" y="4776792"/>
            <a:ext cx="2461512" cy="276999"/>
          </a:xfrm>
          <a:prstGeom prst="rect">
            <a:avLst/>
          </a:prstGeom>
          <a:noFill/>
        </p:spPr>
        <p:txBody>
          <a:bodyPr wrap="square" lIns="0" tIns="0" rIns="0" bIns="0" rtlCol="0">
            <a:spAutoFit/>
          </a:bodyPr>
          <a:lstStyle/>
          <a:p>
            <a:pPr algn="l"/>
            <a:r>
              <a:rPr lang="en-US" dirty="0">
                <a:solidFill>
                  <a:schemeClr val="tx1"/>
                </a:solidFill>
              </a:rPr>
              <a:t>Answers (Outputs)</a:t>
            </a:r>
          </a:p>
        </p:txBody>
      </p:sp>
      <p:sp>
        <p:nvSpPr>
          <p:cNvPr id="28" name="TextBox 27">
            <a:extLst>
              <a:ext uri="{FF2B5EF4-FFF2-40B4-BE49-F238E27FC236}">
                <a16:creationId xmlns:a16="http://schemas.microsoft.com/office/drawing/2014/main" id="{8FD8E2B9-22EF-A29B-07A3-320073D3B351}"/>
              </a:ext>
            </a:extLst>
          </p:cNvPr>
          <p:cNvSpPr txBox="1"/>
          <p:nvPr/>
        </p:nvSpPr>
        <p:spPr>
          <a:xfrm>
            <a:off x="5358894" y="3958402"/>
            <a:ext cx="1859136" cy="276999"/>
          </a:xfrm>
          <a:prstGeom prst="rect">
            <a:avLst/>
          </a:prstGeom>
          <a:noFill/>
        </p:spPr>
        <p:txBody>
          <a:bodyPr wrap="square" lIns="0" tIns="0" rIns="0" bIns="0" rtlCol="0">
            <a:spAutoFit/>
          </a:bodyPr>
          <a:lstStyle/>
          <a:p>
            <a:pPr algn="l"/>
            <a:r>
              <a:rPr lang="en-US" dirty="0">
                <a:solidFill>
                  <a:schemeClr val="tx1"/>
                </a:solidFill>
              </a:rPr>
              <a:t>Training/learning</a:t>
            </a:r>
            <a:endParaRPr lang="nl-BE" dirty="0" err="1">
              <a:solidFill>
                <a:schemeClr val="tx1"/>
              </a:solidFill>
            </a:endParaRPr>
          </a:p>
        </p:txBody>
      </p:sp>
      <p:sp>
        <p:nvSpPr>
          <p:cNvPr id="29" name="TextBox 28">
            <a:extLst>
              <a:ext uri="{FF2B5EF4-FFF2-40B4-BE49-F238E27FC236}">
                <a16:creationId xmlns:a16="http://schemas.microsoft.com/office/drawing/2014/main" id="{9EF7B48B-9E0A-86D9-C026-917B95BD54A8}"/>
              </a:ext>
            </a:extLst>
          </p:cNvPr>
          <p:cNvSpPr txBox="1"/>
          <p:nvPr/>
        </p:nvSpPr>
        <p:spPr>
          <a:xfrm>
            <a:off x="5462902" y="5381431"/>
            <a:ext cx="1460440" cy="276999"/>
          </a:xfrm>
          <a:prstGeom prst="rect">
            <a:avLst/>
          </a:prstGeom>
          <a:noFill/>
        </p:spPr>
        <p:txBody>
          <a:bodyPr wrap="square" lIns="0" tIns="0" rIns="0" bIns="0" rtlCol="0">
            <a:spAutoFit/>
          </a:bodyPr>
          <a:lstStyle/>
          <a:p>
            <a:pPr algn="ctr"/>
            <a:r>
              <a:rPr lang="en-US" dirty="0">
                <a:solidFill>
                  <a:schemeClr val="tx1"/>
                </a:solidFill>
              </a:rPr>
              <a:t>prediction</a:t>
            </a:r>
            <a:endParaRPr lang="nl-BE" dirty="0" err="1">
              <a:solidFill>
                <a:schemeClr val="tx1"/>
              </a:solidFill>
            </a:endParaRPr>
          </a:p>
        </p:txBody>
      </p:sp>
    </p:spTree>
    <p:extLst>
      <p:ext uri="{BB962C8B-B14F-4D97-AF65-F5344CB8AC3E}">
        <p14:creationId xmlns:p14="http://schemas.microsoft.com/office/powerpoint/2010/main" val="67770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1" grpId="0"/>
      <p:bldP spid="12" grpId="0"/>
      <p:bldP spid="13" grpId="0" animBg="1"/>
      <p:bldP spid="16" grpId="0"/>
      <p:bldP spid="18" grpId="0"/>
      <p:bldP spid="19" grpId="0"/>
      <p:bldP spid="20" grpId="0" animBg="1"/>
      <p:bldP spid="23" grpId="0"/>
      <p:bldP spid="26"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2. Brief history of ML</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250654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87FE-3C09-A4BF-F343-5D075CBA432A}"/>
              </a:ext>
            </a:extLst>
          </p:cNvPr>
          <p:cNvSpPr>
            <a:spLocks noGrp="1"/>
          </p:cNvSpPr>
          <p:nvPr>
            <p:ph type="title"/>
          </p:nvPr>
        </p:nvSpPr>
        <p:spPr/>
        <p:txBody>
          <a:bodyPr/>
          <a:lstStyle/>
          <a:p>
            <a:r>
              <a:rPr lang="en-US" dirty="0"/>
              <a:t>History of ML</a:t>
            </a:r>
            <a:endParaRPr lang="nl-BE" dirty="0"/>
          </a:p>
        </p:txBody>
      </p:sp>
      <p:sp>
        <p:nvSpPr>
          <p:cNvPr id="3" name="Slide Number Placeholder 2">
            <a:extLst>
              <a:ext uri="{FF2B5EF4-FFF2-40B4-BE49-F238E27FC236}">
                <a16:creationId xmlns:a16="http://schemas.microsoft.com/office/drawing/2014/main" id="{9067B3EE-329D-9BE9-6E19-A704626E4C6D}"/>
              </a:ext>
            </a:extLst>
          </p:cNvPr>
          <p:cNvSpPr>
            <a:spLocks noGrp="1"/>
          </p:cNvSpPr>
          <p:nvPr>
            <p:ph type="sldNum" sz="quarter" idx="11"/>
          </p:nvPr>
        </p:nvSpPr>
        <p:spPr/>
        <p:txBody>
          <a:bodyPr/>
          <a:lstStyle/>
          <a:p>
            <a:r>
              <a:rPr lang="en-US"/>
              <a:t>Page </a:t>
            </a:r>
            <a:fld id="{15EBE321-CBB1-4E91-BD14-37C8D44326FB}" type="slidenum">
              <a:rPr lang="en-US" smtClean="0"/>
              <a:pPr/>
              <a:t>15</a:t>
            </a:fld>
            <a:endParaRPr lang="en-US"/>
          </a:p>
        </p:txBody>
      </p:sp>
      <p:sp>
        <p:nvSpPr>
          <p:cNvPr id="4" name="Content Placeholder 3">
            <a:extLst>
              <a:ext uri="{FF2B5EF4-FFF2-40B4-BE49-F238E27FC236}">
                <a16:creationId xmlns:a16="http://schemas.microsoft.com/office/drawing/2014/main" id="{C1264804-B75F-A6B2-1941-BEFCE7E1B12E}"/>
              </a:ext>
            </a:extLst>
          </p:cNvPr>
          <p:cNvSpPr>
            <a:spLocks noGrp="1"/>
          </p:cNvSpPr>
          <p:nvPr>
            <p:ph idx="1"/>
          </p:nvPr>
        </p:nvSpPr>
        <p:spPr/>
        <p:txBody>
          <a:bodyPr/>
          <a:lstStyle/>
          <a:p>
            <a:pPr marL="285750" indent="-285750" algn="l">
              <a:lnSpc>
                <a:spcPct val="150000"/>
              </a:lnSpc>
              <a:buFont typeface="Arial" panose="020B0604020202020204" pitchFamily="34" charset="0"/>
              <a:buChar char="•"/>
            </a:pPr>
            <a:r>
              <a:rPr lang="nl-BE" sz="1800" b="0" i="0" u="none" strike="noStrike" baseline="0" dirty="0">
                <a:latin typeface="+mj-lt"/>
              </a:rPr>
              <a:t>1957 - Perceptron algorithm (implemented as a circuit!)</a:t>
            </a:r>
          </a:p>
          <a:p>
            <a:pPr marL="285750" indent="-285750" algn="l">
              <a:lnSpc>
                <a:spcPct val="150000"/>
              </a:lnSpc>
              <a:buFont typeface="Arial" panose="020B0604020202020204" pitchFamily="34" charset="0"/>
              <a:buChar char="•"/>
            </a:pPr>
            <a:r>
              <a:rPr lang="en-US" sz="1800" b="0" i="0" u="none" strike="noStrike" baseline="0" dirty="0">
                <a:latin typeface="+mj-lt"/>
              </a:rPr>
              <a:t>1959 - Arthur Samuel wrote a learning-based checkers program </a:t>
            </a:r>
            <a:r>
              <a:rPr lang="nl-BE" sz="1800" b="0" i="0" u="none" strike="noStrike" baseline="0" dirty="0">
                <a:latin typeface="+mj-lt"/>
              </a:rPr>
              <a:t>that could defeat him</a:t>
            </a:r>
          </a:p>
          <a:p>
            <a:pPr marL="285750" indent="-285750" algn="l">
              <a:lnSpc>
                <a:spcPct val="150000"/>
              </a:lnSpc>
              <a:buFont typeface="Arial" panose="020B0604020202020204" pitchFamily="34" charset="0"/>
              <a:buChar char="•"/>
            </a:pPr>
            <a:r>
              <a:rPr lang="en-US" sz="1800" b="0" i="0" u="none" strike="noStrike" baseline="0" dirty="0">
                <a:latin typeface="+mj-lt"/>
              </a:rPr>
              <a:t>1969 - Minsky and </a:t>
            </a:r>
            <a:r>
              <a:rPr lang="en-US" sz="1800" b="0" i="0" u="none" strike="noStrike" baseline="0" dirty="0" err="1">
                <a:latin typeface="+mj-lt"/>
              </a:rPr>
              <a:t>Papert's</a:t>
            </a:r>
            <a:r>
              <a:rPr lang="en-US" sz="1800" b="0" i="0" u="none" strike="noStrike" baseline="0" dirty="0">
                <a:latin typeface="+mj-lt"/>
              </a:rPr>
              <a:t> book </a:t>
            </a:r>
            <a:r>
              <a:rPr lang="en-US" sz="1800" b="0" i="0" u="none" strike="noStrike" baseline="0" dirty="0" err="1">
                <a:latin typeface="+mj-lt"/>
              </a:rPr>
              <a:t>Perceptrons</a:t>
            </a:r>
            <a:r>
              <a:rPr lang="en-US" sz="1800" b="0" i="0" u="none" strike="noStrike" baseline="0" dirty="0">
                <a:latin typeface="+mj-lt"/>
              </a:rPr>
              <a:t> (limitations of </a:t>
            </a:r>
            <a:r>
              <a:rPr lang="nl-BE" sz="1800" b="0" i="0" u="none" strike="noStrike" baseline="0" dirty="0">
                <a:latin typeface="+mj-lt"/>
              </a:rPr>
              <a:t>linear models)</a:t>
            </a:r>
          </a:p>
          <a:p>
            <a:pPr marL="285750" indent="-285750" algn="l">
              <a:lnSpc>
                <a:spcPct val="150000"/>
              </a:lnSpc>
              <a:buFont typeface="Arial" panose="020B0604020202020204" pitchFamily="34" charset="0"/>
              <a:buChar char="•"/>
            </a:pPr>
            <a:r>
              <a:rPr lang="nl-BE" sz="1800" b="0" i="0" u="none" strike="noStrike" baseline="0" dirty="0">
                <a:latin typeface="+mj-lt"/>
              </a:rPr>
              <a:t>1980s - Some foundational ideas</a:t>
            </a:r>
          </a:p>
          <a:p>
            <a:pPr marL="645750" lvl="2" indent="-285750">
              <a:lnSpc>
                <a:spcPct val="150000"/>
              </a:lnSpc>
            </a:pPr>
            <a:r>
              <a:rPr lang="en-US" b="0" i="0" u="none" strike="noStrike" baseline="0" dirty="0">
                <a:latin typeface="+mj-lt"/>
              </a:rPr>
              <a:t>Connectionist psychologists explored neural models of cognition</a:t>
            </a:r>
          </a:p>
          <a:p>
            <a:pPr marL="645750" lvl="2" indent="-285750">
              <a:lnSpc>
                <a:spcPct val="150000"/>
              </a:lnSpc>
            </a:pPr>
            <a:r>
              <a:rPr lang="en-US" b="0" i="0" u="none" strike="noStrike" baseline="0" dirty="0">
                <a:latin typeface="+mj-lt"/>
              </a:rPr>
              <a:t>1984 | Leslie Valiant formalized the problem of learning as PAC </a:t>
            </a:r>
            <a:r>
              <a:rPr lang="nl-BE" sz="1800" b="0" i="0" u="none" strike="noStrike" baseline="0" dirty="0">
                <a:latin typeface="+mj-lt"/>
              </a:rPr>
              <a:t>learning</a:t>
            </a:r>
          </a:p>
          <a:p>
            <a:pPr marL="645750" lvl="2" indent="-285750">
              <a:lnSpc>
                <a:spcPct val="150000"/>
              </a:lnSpc>
            </a:pPr>
            <a:r>
              <a:rPr lang="en-US" b="0" i="0" u="none" strike="noStrike" baseline="0" dirty="0">
                <a:latin typeface="+mj-lt"/>
              </a:rPr>
              <a:t>1988 | Backpropagation (re-)discovered by </a:t>
            </a:r>
            <a:r>
              <a:rPr lang="en-US" b="0" i="0" u="none" strike="noStrike" baseline="0" dirty="0" err="1">
                <a:latin typeface="+mj-lt"/>
              </a:rPr>
              <a:t>Georey</a:t>
            </a:r>
            <a:r>
              <a:rPr lang="en-US" b="0" i="0" u="none" strike="noStrike" baseline="0" dirty="0">
                <a:latin typeface="+mj-lt"/>
              </a:rPr>
              <a:t> Hinton and </a:t>
            </a:r>
            <a:r>
              <a:rPr lang="nl-BE" sz="1800" b="0" i="0" u="none" strike="noStrike" baseline="0" dirty="0">
                <a:latin typeface="+mj-lt"/>
              </a:rPr>
              <a:t>colleagues</a:t>
            </a:r>
          </a:p>
          <a:p>
            <a:pPr marL="645750" lvl="2" indent="-285750">
              <a:lnSpc>
                <a:spcPct val="150000"/>
              </a:lnSpc>
            </a:pPr>
            <a:r>
              <a:rPr lang="en-US" b="0" i="0" u="none" strike="noStrike" baseline="0" dirty="0">
                <a:latin typeface="+mj-lt"/>
              </a:rPr>
              <a:t>1988 | Judea Pearl's book Probabilistic Reasoning in Intelligent </a:t>
            </a:r>
            <a:r>
              <a:rPr lang="nl-BE" sz="1800" b="0" i="0" u="none" strike="noStrike" baseline="0" dirty="0">
                <a:latin typeface="+mj-lt"/>
              </a:rPr>
              <a:t>Systems introduced Bayesian networks</a:t>
            </a:r>
          </a:p>
        </p:txBody>
      </p:sp>
    </p:spTree>
    <p:extLst>
      <p:ext uri="{BB962C8B-B14F-4D97-AF65-F5344CB8AC3E}">
        <p14:creationId xmlns:p14="http://schemas.microsoft.com/office/powerpoint/2010/main" val="118821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5A0E9-817E-946D-7454-D9AF4D8E3695}"/>
              </a:ext>
            </a:extLst>
          </p:cNvPr>
          <p:cNvSpPr>
            <a:spLocks noGrp="1"/>
          </p:cNvSpPr>
          <p:nvPr>
            <p:ph type="title"/>
          </p:nvPr>
        </p:nvSpPr>
        <p:spPr/>
        <p:txBody>
          <a:bodyPr/>
          <a:lstStyle/>
          <a:p>
            <a:r>
              <a:rPr lang="en-US" dirty="0"/>
              <a:t>History of ML</a:t>
            </a:r>
            <a:endParaRPr lang="nl-BE" dirty="0"/>
          </a:p>
        </p:txBody>
      </p:sp>
      <p:sp>
        <p:nvSpPr>
          <p:cNvPr id="3" name="Slide Number Placeholder 2">
            <a:extLst>
              <a:ext uri="{FF2B5EF4-FFF2-40B4-BE49-F238E27FC236}">
                <a16:creationId xmlns:a16="http://schemas.microsoft.com/office/drawing/2014/main" id="{61B27DB1-6E33-804B-2946-7F7A0A9240F9}"/>
              </a:ext>
            </a:extLst>
          </p:cNvPr>
          <p:cNvSpPr>
            <a:spLocks noGrp="1"/>
          </p:cNvSpPr>
          <p:nvPr>
            <p:ph type="sldNum" sz="quarter" idx="11"/>
          </p:nvPr>
        </p:nvSpPr>
        <p:spPr/>
        <p:txBody>
          <a:bodyPr/>
          <a:lstStyle/>
          <a:p>
            <a:r>
              <a:rPr lang="en-US"/>
              <a:t>Page </a:t>
            </a:r>
            <a:fld id="{15EBE321-CBB1-4E91-BD14-37C8D44326FB}" type="slidenum">
              <a:rPr lang="en-US" smtClean="0"/>
              <a:pPr/>
              <a:t>16</a:t>
            </a:fld>
            <a:endParaRPr lang="en-US"/>
          </a:p>
        </p:txBody>
      </p:sp>
      <p:sp>
        <p:nvSpPr>
          <p:cNvPr id="4" name="Content Placeholder 3">
            <a:extLst>
              <a:ext uri="{FF2B5EF4-FFF2-40B4-BE49-F238E27FC236}">
                <a16:creationId xmlns:a16="http://schemas.microsoft.com/office/drawing/2014/main" id="{A2C3F481-33BA-D20D-D3AB-BE97D7035948}"/>
              </a:ext>
            </a:extLst>
          </p:cNvPr>
          <p:cNvSpPr>
            <a:spLocks noGrp="1"/>
          </p:cNvSpPr>
          <p:nvPr>
            <p:ph idx="1"/>
          </p:nvPr>
        </p:nvSpPr>
        <p:spPr/>
        <p:txBody>
          <a:bodyPr/>
          <a:lstStyle/>
          <a:p>
            <a:pPr marL="285750" indent="-285750" algn="l">
              <a:buFont typeface="Arial" panose="020B0604020202020204" pitchFamily="34" charset="0"/>
              <a:buChar char="•"/>
            </a:pPr>
            <a:r>
              <a:rPr lang="en-US" sz="1800" b="0" i="0" u="none" strike="noStrike" baseline="0" dirty="0">
                <a:latin typeface="+mj-lt"/>
              </a:rPr>
              <a:t>1990s - the “AI Winter", a time of pessimism and low funding</a:t>
            </a:r>
          </a:p>
          <a:p>
            <a:pPr marL="285750" indent="-285750" algn="l">
              <a:buFont typeface="Arial" panose="020B0604020202020204" pitchFamily="34" charset="0"/>
              <a:buChar char="•"/>
            </a:pPr>
            <a:r>
              <a:rPr lang="en-US" sz="1800" b="0" i="0" u="none" strike="noStrike" baseline="0" dirty="0">
                <a:latin typeface="+mj-lt"/>
              </a:rPr>
              <a:t>But looking back, the '90s were also sort of a golden age for ML</a:t>
            </a:r>
            <a:r>
              <a:rPr lang="nl-BE" sz="1800" b="0" i="0" u="none" strike="noStrike" baseline="0" dirty="0">
                <a:latin typeface="+mj-lt"/>
              </a:rPr>
              <a:t>research</a:t>
            </a:r>
          </a:p>
          <a:p>
            <a:pPr marL="645750" lvl="2" indent="-285750"/>
            <a:r>
              <a:rPr lang="it-IT" b="0" i="0" u="none" strike="noStrike" baseline="0" dirty="0">
                <a:latin typeface="+mj-lt"/>
              </a:rPr>
              <a:t>Markov chain Monte Carlo, </a:t>
            </a:r>
            <a:r>
              <a:rPr lang="nl-BE" b="0" i="0" u="none" strike="noStrike" baseline="0" dirty="0">
                <a:latin typeface="+mj-lt"/>
              </a:rPr>
              <a:t>variational inference, </a:t>
            </a:r>
            <a:r>
              <a:rPr lang="en-US" b="0" i="0" u="none" strike="noStrike" baseline="0" dirty="0">
                <a:latin typeface="+mj-lt"/>
              </a:rPr>
              <a:t>kernels and support vector machines</a:t>
            </a:r>
          </a:p>
          <a:p>
            <a:pPr marL="645750" lvl="2" indent="-285750"/>
            <a:r>
              <a:rPr lang="nl-BE" b="0" i="0" u="none" strike="noStrike" baseline="0" dirty="0">
                <a:latin typeface="+mj-lt"/>
              </a:rPr>
              <a:t>Boosting, convolutional networks, reinforcement learning</a:t>
            </a:r>
          </a:p>
          <a:p>
            <a:pPr marL="285750" indent="-285750" algn="l">
              <a:buFont typeface="Arial" panose="020B0604020202020204" pitchFamily="34" charset="0"/>
              <a:buChar char="•"/>
            </a:pPr>
            <a:r>
              <a:rPr lang="en-US" sz="1800" b="0" i="0" u="none" strike="noStrike" baseline="0" dirty="0">
                <a:latin typeface="+mj-lt"/>
              </a:rPr>
              <a:t>2000s - applied AI fields (vision, NLP, etc.) adopted ML</a:t>
            </a:r>
          </a:p>
          <a:p>
            <a:pPr marL="285750" lvl="1" indent="-285750">
              <a:buFont typeface="Arial" panose="020B0604020202020204" pitchFamily="34" charset="0"/>
              <a:buChar char="•"/>
            </a:pPr>
            <a:r>
              <a:rPr lang="nl-BE" b="0" i="0" u="none" strike="noStrike" baseline="0" dirty="0">
                <a:latin typeface="+mj-lt"/>
              </a:rPr>
              <a:t>2010s - deep learning</a:t>
            </a:r>
          </a:p>
          <a:p>
            <a:pPr marL="645750" lvl="2" indent="-285750"/>
            <a:r>
              <a:rPr lang="en-US" b="0" i="0" u="none" strike="noStrike" baseline="0" dirty="0">
                <a:latin typeface="+mj-lt"/>
              </a:rPr>
              <a:t> 2010-2012 </a:t>
            </a:r>
            <a:r>
              <a:rPr lang="en-US" dirty="0">
                <a:latin typeface="+mj-lt"/>
              </a:rPr>
              <a:t>-</a:t>
            </a:r>
            <a:r>
              <a:rPr lang="en-US" b="0" i="0" u="none" strike="noStrike" baseline="0" dirty="0">
                <a:latin typeface="+mj-lt"/>
              </a:rPr>
              <a:t> neural nets smashed previous records in </a:t>
            </a:r>
            <a:r>
              <a:rPr lang="nl-BE" sz="1800" b="0" i="0" u="none" strike="noStrike" baseline="0" dirty="0">
                <a:latin typeface="+mj-lt"/>
              </a:rPr>
              <a:t>speech-to-text and object recognition</a:t>
            </a:r>
          </a:p>
          <a:p>
            <a:pPr marL="645750" lvl="2" indent="-285750"/>
            <a:r>
              <a:rPr lang="en-US" b="0" i="0" u="none" strike="noStrike" baseline="0" dirty="0">
                <a:latin typeface="+mj-lt"/>
              </a:rPr>
              <a:t>increasing adoption by the tech industry</a:t>
            </a:r>
          </a:p>
          <a:p>
            <a:pPr marL="645750" lvl="2" indent="-285750"/>
            <a:r>
              <a:rPr lang="en-US" b="0" i="0" u="none" strike="noStrike" baseline="0" dirty="0">
                <a:latin typeface="+mj-lt"/>
              </a:rPr>
              <a:t>2016 - AlphaGo defeated the human Go champion</a:t>
            </a:r>
          </a:p>
          <a:p>
            <a:pPr marL="285750" lvl="1" indent="-285750">
              <a:buFont typeface="Arial" panose="020B0604020202020204" pitchFamily="34" charset="0"/>
              <a:buChar char="•"/>
            </a:pPr>
            <a:r>
              <a:rPr lang="en-US" b="0" i="0" u="none" strike="noStrike" baseline="0" dirty="0">
                <a:latin typeface="+mj-lt"/>
              </a:rPr>
              <a:t>2018-now - generating photorealistic images and videos</a:t>
            </a:r>
          </a:p>
          <a:p>
            <a:pPr marL="645750" lvl="2" indent="-285750"/>
            <a:r>
              <a:rPr lang="nl-BE" b="0" i="0" u="none" strike="noStrike" baseline="0" dirty="0">
                <a:latin typeface="+mj-lt"/>
              </a:rPr>
              <a:t>2020 - GPT3 transformer-based language model</a:t>
            </a:r>
          </a:p>
          <a:p>
            <a:pPr marL="645750" lvl="2" indent="-285750"/>
            <a:r>
              <a:rPr lang="nl-BE" dirty="0">
                <a:latin typeface="+mj-lt"/>
              </a:rPr>
              <a:t>2022 – ChatGPT released to public</a:t>
            </a:r>
            <a:endParaRPr lang="nl-BE" b="0" i="0" u="none" strike="noStrike" baseline="0" dirty="0">
              <a:latin typeface="+mj-lt"/>
            </a:endParaRPr>
          </a:p>
          <a:p>
            <a:pPr marL="645750" lvl="2" indent="-285750"/>
            <a:r>
              <a:rPr lang="en-US" b="0" i="0" u="none" strike="noStrike" baseline="0" dirty="0">
                <a:latin typeface="+mj-lt"/>
              </a:rPr>
              <a:t>now - increasing attention to ethical and societal implications</a:t>
            </a:r>
          </a:p>
        </p:txBody>
      </p:sp>
    </p:spTree>
    <p:extLst>
      <p:ext uri="{BB962C8B-B14F-4D97-AF65-F5344CB8AC3E}">
        <p14:creationId xmlns:p14="http://schemas.microsoft.com/office/powerpoint/2010/main" val="2941610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Types of ML</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697778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86E7-2A06-C52D-0268-5201E1933CAC}"/>
              </a:ext>
            </a:extLst>
          </p:cNvPr>
          <p:cNvSpPr>
            <a:spLocks noGrp="1"/>
          </p:cNvSpPr>
          <p:nvPr>
            <p:ph type="title"/>
          </p:nvPr>
        </p:nvSpPr>
        <p:spPr/>
        <p:txBody>
          <a:bodyPr/>
          <a:lstStyle/>
          <a:p>
            <a:r>
              <a:rPr lang="en-US" dirty="0"/>
              <a:t>Types of machine learning</a:t>
            </a:r>
            <a:endParaRPr lang="nl-BE" dirty="0"/>
          </a:p>
        </p:txBody>
      </p:sp>
      <p:sp>
        <p:nvSpPr>
          <p:cNvPr id="3" name="Slide Number Placeholder 2">
            <a:extLst>
              <a:ext uri="{FF2B5EF4-FFF2-40B4-BE49-F238E27FC236}">
                <a16:creationId xmlns:a16="http://schemas.microsoft.com/office/drawing/2014/main" id="{008BEE39-D0CC-A3CF-41F9-72B5859796ED}"/>
              </a:ext>
            </a:extLst>
          </p:cNvPr>
          <p:cNvSpPr>
            <a:spLocks noGrp="1"/>
          </p:cNvSpPr>
          <p:nvPr>
            <p:ph type="sldNum" sz="quarter" idx="11"/>
          </p:nvPr>
        </p:nvSpPr>
        <p:spPr/>
        <p:txBody>
          <a:bodyPr/>
          <a:lstStyle/>
          <a:p>
            <a:r>
              <a:rPr lang="en-US"/>
              <a:t>Page </a:t>
            </a:r>
            <a:fld id="{15EBE321-CBB1-4E91-BD14-37C8D44326FB}" type="slidenum">
              <a:rPr lang="en-US" smtClean="0"/>
              <a:pPr/>
              <a:t>18</a:t>
            </a:fld>
            <a:endParaRPr lang="en-US"/>
          </a:p>
        </p:txBody>
      </p:sp>
      <p:sp>
        <p:nvSpPr>
          <p:cNvPr id="4" name="Content Placeholder 3">
            <a:extLst>
              <a:ext uri="{FF2B5EF4-FFF2-40B4-BE49-F238E27FC236}">
                <a16:creationId xmlns:a16="http://schemas.microsoft.com/office/drawing/2014/main" id="{DD22801D-5534-E5EB-721B-F05E217B9FD2}"/>
              </a:ext>
            </a:extLst>
          </p:cNvPr>
          <p:cNvSpPr>
            <a:spLocks noGrp="1"/>
          </p:cNvSpPr>
          <p:nvPr>
            <p:ph idx="1"/>
          </p:nvPr>
        </p:nvSpPr>
        <p:spPr/>
        <p:txBody>
          <a:bodyPr/>
          <a:lstStyle/>
          <a:p>
            <a:pPr marL="285750" indent="-285750" algn="l">
              <a:lnSpc>
                <a:spcPct val="150000"/>
              </a:lnSpc>
              <a:buFont typeface="Arial" panose="020B0604020202020204" pitchFamily="34" charset="0"/>
              <a:buChar char="•"/>
            </a:pPr>
            <a:r>
              <a:rPr lang="nl-BE" sz="2000" b="0" i="0" u="none" strike="noStrike" baseline="0" dirty="0">
                <a:latin typeface="+mj-lt"/>
              </a:rPr>
              <a:t>Types of machine learning</a:t>
            </a:r>
          </a:p>
          <a:p>
            <a:pPr marL="645750" lvl="2" indent="-285750">
              <a:lnSpc>
                <a:spcPct val="150000"/>
              </a:lnSpc>
            </a:pPr>
            <a:r>
              <a:rPr lang="en-US" sz="2000" b="1" i="0" u="none" strike="noStrike" baseline="0" dirty="0">
                <a:solidFill>
                  <a:schemeClr val="accent1"/>
                </a:solidFill>
                <a:latin typeface="+mj-lt"/>
              </a:rPr>
              <a:t>Supervised learning</a:t>
            </a:r>
            <a:r>
              <a:rPr lang="en-US" sz="2000" b="0" i="0" u="none" strike="noStrike" baseline="0" dirty="0">
                <a:latin typeface="+mj-lt"/>
              </a:rPr>
              <a:t>: have labeled examples of the correct </a:t>
            </a:r>
            <a:r>
              <a:rPr lang="nl-BE" sz="2000" b="0" i="0" u="none" strike="noStrike" baseline="0" dirty="0">
                <a:latin typeface="+mj-lt"/>
              </a:rPr>
              <a:t>behavior</a:t>
            </a:r>
            <a:endParaRPr lang="nl-BE" sz="2000" dirty="0">
              <a:latin typeface="+mj-lt"/>
            </a:endParaRPr>
          </a:p>
          <a:p>
            <a:pPr marL="825750" lvl="3" indent="-285750">
              <a:lnSpc>
                <a:spcPct val="150000"/>
              </a:lnSpc>
            </a:pPr>
            <a:r>
              <a:rPr lang="tr-TR" altLang="nl-BE" sz="2000" dirty="0">
                <a:latin typeface="+mj-lt"/>
              </a:rPr>
              <a:t>Classification</a:t>
            </a:r>
            <a:endParaRPr lang="en-US" altLang="nl-BE" sz="2000" dirty="0">
              <a:latin typeface="+mj-lt"/>
            </a:endParaRPr>
          </a:p>
          <a:p>
            <a:pPr marL="825750" lvl="3" indent="-285750">
              <a:lnSpc>
                <a:spcPct val="150000"/>
              </a:lnSpc>
            </a:pPr>
            <a:r>
              <a:rPr lang="tr-TR" altLang="nl-BE" sz="2000" dirty="0">
                <a:latin typeface="+mj-lt"/>
              </a:rPr>
              <a:t>Regression</a:t>
            </a:r>
            <a:r>
              <a:rPr lang="en-US" altLang="nl-BE" sz="2000" dirty="0">
                <a:latin typeface="+mj-lt"/>
              </a:rPr>
              <a:t>/Prediction </a:t>
            </a:r>
            <a:endParaRPr lang="nl-BE" sz="2000" dirty="0">
              <a:latin typeface="+mj-lt"/>
            </a:endParaRPr>
          </a:p>
          <a:p>
            <a:pPr marL="645750" lvl="2" indent="-285750">
              <a:lnSpc>
                <a:spcPct val="150000"/>
              </a:lnSpc>
            </a:pPr>
            <a:r>
              <a:rPr lang="en-US" sz="2000" b="1" i="0" u="none" strike="noStrike" baseline="0" dirty="0">
                <a:solidFill>
                  <a:schemeClr val="accent1"/>
                </a:solidFill>
                <a:latin typeface="+mj-lt"/>
              </a:rPr>
              <a:t>Unsupervised learning</a:t>
            </a:r>
            <a:r>
              <a:rPr lang="en-US" sz="2000" b="0" i="0" u="none" strike="noStrike" baseline="0" dirty="0">
                <a:latin typeface="+mj-lt"/>
              </a:rPr>
              <a:t>: no labeled examples - instead, looking for “interesting" patterns in the data</a:t>
            </a:r>
          </a:p>
          <a:p>
            <a:pPr marL="825750" lvl="3" indent="-285750">
              <a:lnSpc>
                <a:spcPct val="150000"/>
              </a:lnSpc>
            </a:pPr>
            <a:r>
              <a:rPr lang="en-US" sz="2000" dirty="0">
                <a:latin typeface="+mj-lt"/>
              </a:rPr>
              <a:t>Clustering</a:t>
            </a:r>
          </a:p>
          <a:p>
            <a:pPr marL="645750" lvl="2" indent="-285750">
              <a:lnSpc>
                <a:spcPct val="150000"/>
              </a:lnSpc>
            </a:pPr>
            <a:r>
              <a:rPr lang="en-US" sz="2000" b="1" i="0" u="none" strike="noStrike" baseline="0" dirty="0">
                <a:solidFill>
                  <a:schemeClr val="accent1"/>
                </a:solidFill>
                <a:latin typeface="+mj-lt"/>
              </a:rPr>
              <a:t>Reinforcement learning</a:t>
            </a:r>
            <a:r>
              <a:rPr lang="en-US" sz="2000" b="0" i="0" u="none" strike="noStrike" baseline="0" dirty="0">
                <a:latin typeface="+mj-lt"/>
              </a:rPr>
              <a:t>: learning system (agent) interacts with the world and learns to maximize a scalar reward signal</a:t>
            </a:r>
          </a:p>
          <a:p>
            <a:pPr marL="645750" lvl="2" indent="-285750">
              <a:lnSpc>
                <a:spcPct val="150000"/>
              </a:lnSpc>
            </a:pPr>
            <a:endParaRPr lang="en-US" sz="2000" b="0" i="0" u="none" strike="noStrike" baseline="0" dirty="0">
              <a:latin typeface="+mj-lt"/>
            </a:endParaRPr>
          </a:p>
        </p:txBody>
      </p:sp>
    </p:spTree>
    <p:extLst>
      <p:ext uri="{BB962C8B-B14F-4D97-AF65-F5344CB8AC3E}">
        <p14:creationId xmlns:p14="http://schemas.microsoft.com/office/powerpoint/2010/main" val="777552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4469-2427-CC34-3687-BB79B906F475}"/>
              </a:ext>
            </a:extLst>
          </p:cNvPr>
          <p:cNvSpPr>
            <a:spLocks noGrp="1"/>
          </p:cNvSpPr>
          <p:nvPr>
            <p:ph type="title"/>
          </p:nvPr>
        </p:nvSpPr>
        <p:spPr/>
        <p:txBody>
          <a:bodyPr/>
          <a:lstStyle/>
          <a:p>
            <a:r>
              <a:rPr lang="nl-BE" sz="1800" dirty="0">
                <a:ea typeface="+mn-ea"/>
                <a:cs typeface="+mn-cs"/>
              </a:rPr>
              <a:t>Input Vectors</a:t>
            </a:r>
          </a:p>
        </p:txBody>
      </p:sp>
      <p:sp>
        <p:nvSpPr>
          <p:cNvPr id="3" name="Slide Number Placeholder 2">
            <a:extLst>
              <a:ext uri="{FF2B5EF4-FFF2-40B4-BE49-F238E27FC236}">
                <a16:creationId xmlns:a16="http://schemas.microsoft.com/office/drawing/2014/main" id="{E550BFC9-FD0F-6077-F4DE-07BCF3B21BE9}"/>
              </a:ext>
            </a:extLst>
          </p:cNvPr>
          <p:cNvSpPr>
            <a:spLocks noGrp="1"/>
          </p:cNvSpPr>
          <p:nvPr>
            <p:ph type="sldNum" sz="quarter" idx="11"/>
          </p:nvPr>
        </p:nvSpPr>
        <p:spPr/>
        <p:txBody>
          <a:bodyPr/>
          <a:lstStyle/>
          <a:p>
            <a:r>
              <a:rPr lang="en-US"/>
              <a:t>Page </a:t>
            </a:r>
            <a:fld id="{15EBE321-CBB1-4E91-BD14-37C8D44326FB}" type="slidenum">
              <a:rPr lang="en-US" smtClean="0"/>
              <a:pPr/>
              <a:t>19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C325213-FCF4-59B4-1766-B9B666C94A1E}"/>
                  </a:ext>
                </a:extLst>
              </p:cNvPr>
              <p:cNvSpPr>
                <a:spLocks noGrp="1"/>
              </p:cNvSpPr>
              <p:nvPr>
                <p:ph idx="1"/>
              </p:nvPr>
            </p:nvSpPr>
            <p:spPr/>
            <p:txBody>
              <a:bodyPr/>
              <a:lstStyle/>
              <a:p>
                <a:pPr marL="285750" indent="-285750" algn="l">
                  <a:lnSpc>
                    <a:spcPct val="150000"/>
                  </a:lnSpc>
                  <a:buFont typeface="Arial" panose="020B0604020202020204" pitchFamily="34" charset="0"/>
                  <a:buChar char="•"/>
                </a:pPr>
                <a:r>
                  <a:rPr lang="en-US" b="0" i="0" u="none" strike="noStrike" baseline="0" dirty="0">
                    <a:latin typeface="+mj-lt"/>
                  </a:rPr>
                  <a:t>Machine learning algorithms need to handle lots of types of data:</a:t>
                </a:r>
              </a:p>
              <a:p>
                <a:pPr marL="645750" lvl="2" indent="-285750">
                  <a:lnSpc>
                    <a:spcPct val="150000"/>
                  </a:lnSpc>
                </a:pPr>
                <a:r>
                  <a:rPr lang="nl-BE" b="0" i="0" u="none" strike="noStrike" baseline="0" dirty="0">
                    <a:latin typeface="+mj-lt"/>
                  </a:rPr>
                  <a:t>images, text, audio waveforms, credit card transactions, etc.</a:t>
                </a:r>
              </a:p>
              <a:p>
                <a:pPr marL="285750" indent="-285750" algn="l">
                  <a:lnSpc>
                    <a:spcPct val="150000"/>
                  </a:lnSpc>
                  <a:buFont typeface="Arial" panose="020B0604020202020204" pitchFamily="34" charset="0"/>
                  <a:buChar char="•"/>
                </a:pPr>
                <a:r>
                  <a:rPr lang="en-US" b="0" i="0" u="none" strike="noStrike" baseline="0" dirty="0">
                    <a:latin typeface="+mj-lt"/>
                  </a:rPr>
                  <a:t>Common strategy: represent the input as </a:t>
                </a:r>
                <a:r>
                  <a:rPr lang="en-US" b="1" i="0" u="none" strike="noStrike" baseline="0" dirty="0">
                    <a:latin typeface="+mj-lt"/>
                  </a:rPr>
                  <a:t>an input vector in </a:t>
                </a:r>
                <a14:m>
                  <m:oMath xmlns:m="http://schemas.openxmlformats.org/officeDocument/2006/math">
                    <m:sSup>
                      <m:sSupPr>
                        <m:ctrlPr>
                          <a:rPr lang="en-US" b="1" i="1" u="none" strike="noStrike" baseline="0" dirty="0" smtClean="0">
                            <a:latin typeface="Cambria Math" panose="02040503050406030204" pitchFamily="18" charset="0"/>
                          </a:rPr>
                        </m:ctrlPr>
                      </m:sSupPr>
                      <m:e>
                        <m:r>
                          <a:rPr lang="en-US" b="1" i="1" u="none" strike="noStrike" baseline="0" dirty="0" smtClean="0">
                            <a:latin typeface="Cambria Math" panose="02040503050406030204" pitchFamily="18" charset="0"/>
                          </a:rPr>
                          <m:t>𝑹</m:t>
                        </m:r>
                      </m:e>
                      <m:sup>
                        <m:r>
                          <a:rPr lang="en-US" b="1" i="1" u="none" strike="noStrike" baseline="0" dirty="0" smtClean="0">
                            <a:latin typeface="Cambria Math" panose="02040503050406030204" pitchFamily="18" charset="0"/>
                          </a:rPr>
                          <m:t>𝒅</m:t>
                        </m:r>
                      </m:sup>
                    </m:sSup>
                  </m:oMath>
                </a14:m>
                <a:endParaRPr lang="en-US" b="1" i="0" u="none" strike="noStrike" baseline="0" dirty="0">
                  <a:latin typeface="+mj-lt"/>
                </a:endParaRPr>
              </a:p>
              <a:p>
                <a:pPr marL="285750" indent="-285750" algn="l">
                  <a:lnSpc>
                    <a:spcPct val="150000"/>
                  </a:lnSpc>
                  <a:buFont typeface="Arial" panose="020B0604020202020204" pitchFamily="34" charset="0"/>
                  <a:buChar char="•"/>
                </a:pPr>
                <a:r>
                  <a:rPr lang="en-US" b="0" i="0" u="none" strike="noStrike" baseline="0" dirty="0">
                    <a:latin typeface="+mj-lt"/>
                  </a:rPr>
                  <a:t>Representation = mapping to another space that's easy to </a:t>
                </a:r>
                <a:r>
                  <a:rPr lang="nl-BE" b="0" i="0" u="none" strike="noStrike" baseline="0" dirty="0">
                    <a:latin typeface="+mj-lt"/>
                  </a:rPr>
                  <a:t>manipulate</a:t>
                </a:r>
              </a:p>
              <a:p>
                <a:pPr marL="285750" indent="-285750" algn="l">
                  <a:lnSpc>
                    <a:spcPct val="150000"/>
                  </a:lnSpc>
                  <a:buFont typeface="Arial" panose="020B0604020202020204" pitchFamily="34" charset="0"/>
                  <a:buChar char="•"/>
                </a:pPr>
                <a:r>
                  <a:rPr lang="en-US" b="0" i="0" u="none" strike="noStrike" baseline="0" dirty="0">
                    <a:latin typeface="+mj-lt"/>
                  </a:rPr>
                  <a:t>Vectors are a great representation since we can do linear algebra!</a:t>
                </a:r>
                <a:endParaRPr lang="nl-BE" dirty="0">
                  <a:latin typeface="+mj-lt"/>
                </a:endParaRPr>
              </a:p>
            </p:txBody>
          </p:sp>
        </mc:Choice>
        <mc:Fallback xmlns="">
          <p:sp>
            <p:nvSpPr>
              <p:cNvPr id="4" name="Content Placeholder 3">
                <a:extLst>
                  <a:ext uri="{FF2B5EF4-FFF2-40B4-BE49-F238E27FC236}">
                    <a16:creationId xmlns:a16="http://schemas.microsoft.com/office/drawing/2014/main" id="{8C325213-FCF4-59B4-1766-B9B666C94A1E}"/>
                  </a:ext>
                </a:extLst>
              </p:cNvPr>
              <p:cNvSpPr>
                <a:spLocks noGrp="1" noRot="1" noChangeAspect="1" noMove="1" noResize="1" noEditPoints="1" noAdjustHandles="1" noChangeArrowheads="1" noChangeShapeType="1" noTextEdit="1"/>
              </p:cNvSpPr>
              <p:nvPr>
                <p:ph idx="1"/>
              </p:nvPr>
            </p:nvSpPr>
            <p:spPr>
              <a:blipFill>
                <a:blip r:embed="rId2"/>
                <a:stretch>
                  <a:fillRect l="-1125"/>
                </a:stretch>
              </a:blipFill>
            </p:spPr>
            <p:txBody>
              <a:bodyPr/>
              <a:lstStyle/>
              <a:p>
                <a:r>
                  <a:rPr lang="nl-BE">
                    <a:noFill/>
                  </a:rPr>
                  <a:t> </a:t>
                </a:r>
              </a:p>
            </p:txBody>
          </p:sp>
        </mc:Fallback>
      </mc:AlternateContent>
    </p:spTree>
    <p:extLst>
      <p:ext uri="{BB962C8B-B14F-4D97-AF65-F5344CB8AC3E}">
        <p14:creationId xmlns:p14="http://schemas.microsoft.com/office/powerpoint/2010/main" val="3058887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947114-83E3-E307-9AA5-CE176F529F0C}"/>
              </a:ext>
            </a:extLst>
          </p:cNvPr>
          <p:cNvSpPr>
            <a:spLocks noGrp="1"/>
          </p:cNvSpPr>
          <p:nvPr>
            <p:ph type="title"/>
          </p:nvPr>
        </p:nvSpPr>
        <p:spPr/>
        <p:txBody>
          <a:bodyPr/>
          <a:lstStyle/>
          <a:p>
            <a:r>
              <a:rPr lang="en-US" sz="2400" dirty="0"/>
              <a:t>Outline</a:t>
            </a:r>
          </a:p>
        </p:txBody>
      </p:sp>
      <p:sp>
        <p:nvSpPr>
          <p:cNvPr id="6" name="Text Placeholder 5">
            <a:extLst>
              <a:ext uri="{FF2B5EF4-FFF2-40B4-BE49-F238E27FC236}">
                <a16:creationId xmlns:a16="http://schemas.microsoft.com/office/drawing/2014/main" id="{BED28AD2-D193-5B70-2253-14FA62E77F50}"/>
              </a:ext>
            </a:extLst>
          </p:cNvPr>
          <p:cNvSpPr>
            <a:spLocks noGrp="1"/>
          </p:cNvSpPr>
          <p:nvPr>
            <p:ph type="body" sz="quarter" idx="12"/>
          </p:nvPr>
        </p:nvSpPr>
        <p:spPr>
          <a:xfrm>
            <a:off x="410399" y="1307106"/>
            <a:ext cx="10505839" cy="4751387"/>
          </a:xfrm>
        </p:spPr>
        <p:txBody>
          <a:bodyPr/>
          <a:lstStyle/>
          <a:p>
            <a:pPr>
              <a:lnSpc>
                <a:spcPct val="150000"/>
              </a:lnSpc>
            </a:pPr>
            <a:r>
              <a:rPr lang="en-US" sz="2800" dirty="0"/>
              <a:t>1. Introduction</a:t>
            </a:r>
          </a:p>
          <a:p>
            <a:pPr>
              <a:lnSpc>
                <a:spcPct val="150000"/>
              </a:lnSpc>
            </a:pPr>
            <a:r>
              <a:rPr lang="en-US" sz="2800" dirty="0"/>
              <a:t>2. Brief history of ML</a:t>
            </a:r>
          </a:p>
          <a:p>
            <a:pPr>
              <a:lnSpc>
                <a:spcPct val="150000"/>
              </a:lnSpc>
            </a:pPr>
            <a:r>
              <a:rPr lang="en-US" sz="2800" dirty="0"/>
              <a:t>3. Types of ML</a:t>
            </a:r>
          </a:p>
          <a:p>
            <a:pPr>
              <a:lnSpc>
                <a:spcPct val="150000"/>
              </a:lnSpc>
            </a:pPr>
            <a:r>
              <a:rPr lang="en-US" sz="2800" dirty="0"/>
              <a:t>4. Classification – nearest neighbor </a:t>
            </a:r>
          </a:p>
          <a:p>
            <a:pPr>
              <a:lnSpc>
                <a:spcPct val="150000"/>
              </a:lnSpc>
            </a:pPr>
            <a:r>
              <a:rPr lang="en-US" sz="2800" dirty="0"/>
              <a:t>5. Neural Network – multilayer perceptron</a:t>
            </a:r>
          </a:p>
          <a:p>
            <a:pPr>
              <a:lnSpc>
                <a:spcPct val="150000"/>
              </a:lnSpc>
            </a:pPr>
            <a:r>
              <a:rPr lang="en-US" sz="2800" dirty="0"/>
              <a:t>6. Summary</a:t>
            </a:r>
          </a:p>
        </p:txBody>
      </p:sp>
      <p:sp>
        <p:nvSpPr>
          <p:cNvPr id="4" name="Footer Placeholder 3">
            <a:extLst>
              <a:ext uri="{FF2B5EF4-FFF2-40B4-BE49-F238E27FC236}">
                <a16:creationId xmlns:a16="http://schemas.microsoft.com/office/drawing/2014/main" id="{505DC4AF-2B2E-EE58-E2F6-00DB77010FD7}"/>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2" name="Rectangle 1">
            <a:extLst>
              <a:ext uri="{FF2B5EF4-FFF2-40B4-BE49-F238E27FC236}">
                <a16:creationId xmlns:a16="http://schemas.microsoft.com/office/drawing/2014/main" id="{E4079153-E2C6-DB9B-A003-3FF42334BAC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77324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A614-8BB5-F6B3-04C9-477B4C6A7754}"/>
              </a:ext>
            </a:extLst>
          </p:cNvPr>
          <p:cNvSpPr>
            <a:spLocks noGrp="1"/>
          </p:cNvSpPr>
          <p:nvPr>
            <p:ph type="title"/>
          </p:nvPr>
        </p:nvSpPr>
        <p:spPr/>
        <p:txBody>
          <a:bodyPr/>
          <a:lstStyle/>
          <a:p>
            <a:r>
              <a:rPr lang="tr-TR" altLang="nl-BE" dirty="0"/>
              <a:t>Classification</a:t>
            </a:r>
            <a:r>
              <a:rPr lang="en-US" altLang="nl-BE" dirty="0"/>
              <a:t> (supervised learning)</a:t>
            </a:r>
            <a:endParaRPr lang="nl-BE" dirty="0"/>
          </a:p>
        </p:txBody>
      </p:sp>
      <p:sp>
        <p:nvSpPr>
          <p:cNvPr id="3" name="Slide Number Placeholder 2">
            <a:extLst>
              <a:ext uri="{FF2B5EF4-FFF2-40B4-BE49-F238E27FC236}">
                <a16:creationId xmlns:a16="http://schemas.microsoft.com/office/drawing/2014/main" id="{19C21C80-D49D-8D25-F367-421E745CDD0A}"/>
              </a:ext>
            </a:extLst>
          </p:cNvPr>
          <p:cNvSpPr>
            <a:spLocks noGrp="1"/>
          </p:cNvSpPr>
          <p:nvPr>
            <p:ph type="sldNum" sz="quarter" idx="11"/>
          </p:nvPr>
        </p:nvSpPr>
        <p:spPr/>
        <p:txBody>
          <a:bodyPr/>
          <a:lstStyle/>
          <a:p>
            <a:r>
              <a:rPr lang="en-US"/>
              <a:t>Page </a:t>
            </a:r>
            <a:fld id="{15EBE321-CBB1-4E91-BD14-37C8D44326FB}" type="slidenum">
              <a:rPr lang="en-US" smtClean="0"/>
              <a:pPr/>
              <a:t>20</a:t>
            </a:fld>
            <a:endParaRPr lang="en-US"/>
          </a:p>
        </p:txBody>
      </p:sp>
      <p:pic>
        <p:nvPicPr>
          <p:cNvPr id="6" name="Content Placeholder 5" descr="A diagram of a financial graph&#10;&#10;Description automatically generated with medium confidence">
            <a:extLst>
              <a:ext uri="{FF2B5EF4-FFF2-40B4-BE49-F238E27FC236}">
                <a16:creationId xmlns:a16="http://schemas.microsoft.com/office/drawing/2014/main" id="{F850BDE9-DFF4-4DDA-DFCA-3E1AD308606A}"/>
              </a:ext>
            </a:extLst>
          </p:cNvPr>
          <p:cNvPicPr>
            <a:picLocks noGrp="1" noChangeAspect="1"/>
          </p:cNvPicPr>
          <p:nvPr>
            <p:ph idx="1"/>
          </p:nvPr>
        </p:nvPicPr>
        <p:blipFill>
          <a:blip r:embed="rId2"/>
          <a:stretch>
            <a:fillRect/>
          </a:stretch>
        </p:blipFill>
        <p:spPr>
          <a:xfrm>
            <a:off x="7312577" y="1733869"/>
            <a:ext cx="4126947" cy="4044077"/>
          </a:xfrm>
        </p:spPr>
      </p:pic>
      <p:sp>
        <p:nvSpPr>
          <p:cNvPr id="8" name="TextBox 7">
            <a:extLst>
              <a:ext uri="{FF2B5EF4-FFF2-40B4-BE49-F238E27FC236}">
                <a16:creationId xmlns:a16="http://schemas.microsoft.com/office/drawing/2014/main" id="{1C2A7BC8-68B5-2D3D-DE85-E5EB2E54B813}"/>
              </a:ext>
            </a:extLst>
          </p:cNvPr>
          <p:cNvSpPr txBox="1"/>
          <p:nvPr/>
        </p:nvSpPr>
        <p:spPr>
          <a:xfrm>
            <a:off x="410400" y="1419883"/>
            <a:ext cx="5856138" cy="3416320"/>
          </a:xfrm>
          <a:prstGeom prst="rect">
            <a:avLst/>
          </a:prstGeom>
          <a:noFill/>
        </p:spPr>
        <p:txBody>
          <a:bodyPr wrap="square">
            <a:spAutoFit/>
          </a:bodyPr>
          <a:lstStyle/>
          <a:p>
            <a:pPr eaLnBrk="1" hangingPunct="1"/>
            <a:r>
              <a:rPr lang="tr-TR" altLang="nl-BE" b="1" dirty="0">
                <a:solidFill>
                  <a:schemeClr val="tx1"/>
                </a:solidFill>
              </a:rPr>
              <a:t>Example: Credit scoring</a:t>
            </a:r>
            <a:endParaRPr lang="en-US" altLang="nl-BE" b="1" dirty="0">
              <a:solidFill>
                <a:schemeClr val="tx1"/>
              </a:solidFill>
            </a:endParaRPr>
          </a:p>
          <a:p>
            <a:pPr eaLnBrk="1" hangingPunct="1"/>
            <a:endParaRPr lang="tr-TR" altLang="nl-BE" dirty="0">
              <a:solidFill>
                <a:schemeClr val="tx1"/>
              </a:solidFill>
            </a:endParaRPr>
          </a:p>
          <a:p>
            <a:pPr marL="285750" indent="-285750" eaLnBrk="1" hangingPunct="1">
              <a:buFont typeface="Arial" panose="020B0604020202020204" pitchFamily="34" charset="0"/>
              <a:buChar char="•"/>
            </a:pPr>
            <a:r>
              <a:rPr lang="tr-TR" altLang="nl-BE" dirty="0">
                <a:solidFill>
                  <a:schemeClr val="tx1"/>
                </a:solidFill>
              </a:rPr>
              <a:t>Differentiating between low-risk and high-risk customers from their </a:t>
            </a:r>
            <a:r>
              <a:rPr lang="tr-TR" altLang="nl-BE" i="1" dirty="0">
                <a:solidFill>
                  <a:schemeClr val="tx1"/>
                </a:solidFill>
              </a:rPr>
              <a:t>income</a:t>
            </a:r>
            <a:r>
              <a:rPr lang="tr-TR" altLang="nl-BE" dirty="0">
                <a:solidFill>
                  <a:schemeClr val="tx1"/>
                </a:solidFill>
              </a:rPr>
              <a:t> and </a:t>
            </a:r>
            <a:r>
              <a:rPr lang="tr-TR" altLang="nl-BE" i="1" dirty="0">
                <a:solidFill>
                  <a:schemeClr val="tx1"/>
                </a:solidFill>
              </a:rPr>
              <a:t>savings</a:t>
            </a:r>
            <a:endParaRPr lang="en-US" altLang="nl-BE" i="1" dirty="0">
              <a:solidFill>
                <a:schemeClr val="tx1"/>
              </a:solidFill>
            </a:endParaRPr>
          </a:p>
          <a:p>
            <a:pPr marL="285750" indent="-285750" eaLnBrk="1" hangingPunct="1">
              <a:buFont typeface="Arial" panose="020B0604020202020204" pitchFamily="34" charset="0"/>
              <a:buChar char="•"/>
            </a:pPr>
            <a:endParaRPr lang="en-US" altLang="nl-BE" i="1" dirty="0">
              <a:solidFill>
                <a:schemeClr val="tx1"/>
              </a:solidFill>
            </a:endParaRPr>
          </a:p>
          <a:p>
            <a:pPr marL="285750" indent="-285750" eaLnBrk="1" hangingPunct="1">
              <a:buFont typeface="Arial" panose="020B0604020202020204" pitchFamily="34" charset="0"/>
              <a:buChar char="•"/>
            </a:pPr>
            <a:r>
              <a:rPr lang="tr-TR" altLang="nl-BE" b="1" dirty="0">
                <a:solidFill>
                  <a:schemeClr val="accent3"/>
                </a:solidFill>
              </a:rPr>
              <a:t>Discriminant</a:t>
            </a:r>
            <a:r>
              <a:rPr lang="tr-TR" altLang="nl-BE" dirty="0">
                <a:solidFill>
                  <a:schemeClr val="tx1"/>
                </a:solidFill>
              </a:rPr>
              <a:t>: IF income &gt; θ1 AND savings &gt; θ2 </a:t>
            </a:r>
            <a:endParaRPr lang="en-US" altLang="nl-BE" dirty="0">
              <a:solidFill>
                <a:schemeClr val="tx1"/>
              </a:solidFill>
            </a:endParaRPr>
          </a:p>
          <a:p>
            <a:pPr marL="465750" lvl="1" indent="-285750"/>
            <a:r>
              <a:rPr lang="en-US" altLang="nl-BE" dirty="0">
                <a:solidFill>
                  <a:schemeClr val="tx1"/>
                </a:solidFill>
              </a:rPr>
              <a:t>T</a:t>
            </a:r>
            <a:r>
              <a:rPr lang="tr-TR" altLang="nl-BE" dirty="0">
                <a:solidFill>
                  <a:schemeClr val="tx1"/>
                </a:solidFill>
              </a:rPr>
              <a:t>HEN low-risk</a:t>
            </a:r>
            <a:r>
              <a:rPr lang="en-US" altLang="nl-BE" dirty="0">
                <a:solidFill>
                  <a:schemeClr val="tx1"/>
                </a:solidFill>
              </a:rPr>
              <a:t>,</a:t>
            </a:r>
            <a:r>
              <a:rPr lang="tr-TR" altLang="nl-BE" dirty="0">
                <a:solidFill>
                  <a:schemeClr val="tx1"/>
                </a:solidFill>
              </a:rPr>
              <a:t> ELSE high-risk</a:t>
            </a:r>
          </a:p>
          <a:p>
            <a:pPr marL="285750" indent="-285750" eaLnBrk="1" hangingPunct="1">
              <a:buFont typeface="Arial" panose="020B0604020202020204" pitchFamily="34" charset="0"/>
              <a:buChar char="•"/>
            </a:pPr>
            <a:endParaRPr lang="en-US" altLang="nl-BE" i="1" dirty="0">
              <a:solidFill>
                <a:schemeClr val="tx1"/>
              </a:solidFill>
            </a:endParaRPr>
          </a:p>
          <a:p>
            <a:pPr marL="285750" indent="-285750" eaLnBrk="1" hangingPunct="1">
              <a:buFont typeface="Arial" panose="020B0604020202020204" pitchFamily="34" charset="0"/>
              <a:buChar char="•"/>
            </a:pPr>
            <a:r>
              <a:rPr lang="en-US" altLang="nl-BE" dirty="0">
                <a:solidFill>
                  <a:schemeClr val="tx1"/>
                </a:solidFill>
              </a:rPr>
              <a:t>The Discriminant here is the </a:t>
            </a:r>
            <a:r>
              <a:rPr lang="en-US" altLang="nl-BE" b="1" i="1" dirty="0">
                <a:solidFill>
                  <a:schemeClr val="accent3"/>
                </a:solidFill>
              </a:rPr>
              <a:t>model</a:t>
            </a:r>
          </a:p>
          <a:p>
            <a:pPr marL="285750" indent="-285750" eaLnBrk="1" hangingPunct="1">
              <a:buFont typeface="Arial" panose="020B0604020202020204" pitchFamily="34" charset="0"/>
              <a:buChar char="•"/>
            </a:pPr>
            <a:endParaRPr lang="en-US" altLang="nl-BE" b="1" i="1" dirty="0">
              <a:solidFill>
                <a:schemeClr val="accent3"/>
              </a:solidFill>
            </a:endParaRPr>
          </a:p>
          <a:p>
            <a:pPr marL="285750" indent="-285750" eaLnBrk="1" hangingPunct="1">
              <a:buFont typeface="Arial" panose="020B0604020202020204" pitchFamily="34" charset="0"/>
              <a:buChar char="•"/>
            </a:pPr>
            <a:r>
              <a:rPr lang="en-US" altLang="nl-BE" dirty="0">
                <a:solidFill>
                  <a:schemeClr val="tx1"/>
                </a:solidFill>
              </a:rPr>
              <a:t>In practice many more parameters (age, profession, number of children, …) can come in</a:t>
            </a:r>
            <a:endParaRPr lang="tr-TR" altLang="nl-BE" dirty="0">
              <a:solidFill>
                <a:schemeClr val="tx1"/>
              </a:solidFill>
            </a:endParaRPr>
          </a:p>
        </p:txBody>
      </p:sp>
    </p:spTree>
    <p:extLst>
      <p:ext uri="{BB962C8B-B14F-4D97-AF65-F5344CB8AC3E}">
        <p14:creationId xmlns:p14="http://schemas.microsoft.com/office/powerpoint/2010/main" val="2981858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0558-4C16-9FD9-4F40-EF15D09A0D43}"/>
              </a:ext>
            </a:extLst>
          </p:cNvPr>
          <p:cNvSpPr>
            <a:spLocks noGrp="1"/>
          </p:cNvSpPr>
          <p:nvPr>
            <p:ph type="title"/>
          </p:nvPr>
        </p:nvSpPr>
        <p:spPr/>
        <p:txBody>
          <a:bodyPr/>
          <a:lstStyle/>
          <a:p>
            <a:r>
              <a:rPr lang="en-US" dirty="0"/>
              <a:t>Classification </a:t>
            </a:r>
            <a:r>
              <a:rPr lang="en-US" altLang="nl-BE" dirty="0"/>
              <a:t>(supervised learning)</a:t>
            </a:r>
            <a:endParaRPr lang="nl-BE" dirty="0"/>
          </a:p>
        </p:txBody>
      </p:sp>
      <p:sp>
        <p:nvSpPr>
          <p:cNvPr id="3" name="Slide Number Placeholder 2">
            <a:extLst>
              <a:ext uri="{FF2B5EF4-FFF2-40B4-BE49-F238E27FC236}">
                <a16:creationId xmlns:a16="http://schemas.microsoft.com/office/drawing/2014/main" id="{4F31441E-05A5-DC79-583D-29A7986BFDB3}"/>
              </a:ext>
            </a:extLst>
          </p:cNvPr>
          <p:cNvSpPr>
            <a:spLocks noGrp="1"/>
          </p:cNvSpPr>
          <p:nvPr>
            <p:ph type="sldNum" sz="quarter" idx="11"/>
          </p:nvPr>
        </p:nvSpPr>
        <p:spPr/>
        <p:txBody>
          <a:bodyPr/>
          <a:lstStyle/>
          <a:p>
            <a:r>
              <a:rPr lang="en-US"/>
              <a:t>Page </a:t>
            </a:r>
            <a:fld id="{15EBE321-CBB1-4E91-BD14-37C8D44326FB}" type="slidenum">
              <a:rPr lang="en-US" smtClean="0"/>
              <a:pPr/>
              <a:t>21</a:t>
            </a:fld>
            <a:endParaRPr lang="en-US"/>
          </a:p>
        </p:txBody>
      </p:sp>
      <p:sp>
        <p:nvSpPr>
          <p:cNvPr id="4" name="Content Placeholder 3">
            <a:extLst>
              <a:ext uri="{FF2B5EF4-FFF2-40B4-BE49-F238E27FC236}">
                <a16:creationId xmlns:a16="http://schemas.microsoft.com/office/drawing/2014/main" id="{A63E0B67-DFD2-CF18-F111-73528A2DDCF5}"/>
              </a:ext>
            </a:extLst>
          </p:cNvPr>
          <p:cNvSpPr>
            <a:spLocks noGrp="1"/>
          </p:cNvSpPr>
          <p:nvPr>
            <p:ph idx="1"/>
          </p:nvPr>
        </p:nvSpPr>
        <p:spPr/>
        <p:txBody>
          <a:bodyPr/>
          <a:lstStyle/>
          <a:p>
            <a:pPr marL="285750" indent="-285750" eaLnBrk="1" hangingPunct="1">
              <a:lnSpc>
                <a:spcPct val="150000"/>
              </a:lnSpc>
              <a:buFont typeface="Arial" panose="020B0604020202020204" pitchFamily="34" charset="0"/>
              <a:buChar char="•"/>
            </a:pPr>
            <a:r>
              <a:rPr lang="tr-TR" altLang="nl-BE" b="1" dirty="0"/>
              <a:t>Face recognition</a:t>
            </a:r>
            <a:r>
              <a:rPr lang="tr-TR" altLang="nl-BE" dirty="0"/>
              <a:t>: Pose, lighting, occlusion (glasses, beard), make-up, hair style </a:t>
            </a:r>
          </a:p>
          <a:p>
            <a:pPr marL="285750" indent="-285750" eaLnBrk="1" hangingPunct="1">
              <a:lnSpc>
                <a:spcPct val="150000"/>
              </a:lnSpc>
              <a:buFont typeface="Arial" panose="020B0604020202020204" pitchFamily="34" charset="0"/>
              <a:buChar char="•"/>
            </a:pPr>
            <a:r>
              <a:rPr lang="tr-TR" altLang="nl-BE" b="1" dirty="0"/>
              <a:t>Character recognition</a:t>
            </a:r>
            <a:r>
              <a:rPr lang="tr-TR" altLang="nl-BE" dirty="0"/>
              <a:t>: Different handwriting styles.</a:t>
            </a:r>
          </a:p>
          <a:p>
            <a:pPr marL="285750" indent="-285750" eaLnBrk="1" hangingPunct="1">
              <a:lnSpc>
                <a:spcPct val="150000"/>
              </a:lnSpc>
              <a:buFont typeface="Arial" panose="020B0604020202020204" pitchFamily="34" charset="0"/>
              <a:buChar char="•"/>
            </a:pPr>
            <a:r>
              <a:rPr lang="tr-TR" altLang="nl-BE" b="1" dirty="0"/>
              <a:t>Speech recognition</a:t>
            </a:r>
            <a:r>
              <a:rPr lang="tr-TR" altLang="nl-BE" dirty="0"/>
              <a:t>: Temporal dependency. </a:t>
            </a:r>
          </a:p>
          <a:p>
            <a:pPr marL="285750" lvl="1" indent="-285750" eaLnBrk="1" hangingPunct="1">
              <a:lnSpc>
                <a:spcPct val="150000"/>
              </a:lnSpc>
              <a:buFont typeface="Arial" panose="020B0604020202020204" pitchFamily="34" charset="0"/>
              <a:buChar char="•"/>
            </a:pPr>
            <a:r>
              <a:rPr lang="tr-TR" altLang="nl-BE" b="1" dirty="0"/>
              <a:t>Sensor fusion</a:t>
            </a:r>
            <a:r>
              <a:rPr lang="tr-TR" altLang="nl-BE" dirty="0"/>
              <a:t>: Combine multiple modalities; eg, visual (lip image) and acoustic for speech</a:t>
            </a:r>
          </a:p>
          <a:p>
            <a:pPr marL="285750" indent="-285750" eaLnBrk="1" hangingPunct="1">
              <a:lnSpc>
                <a:spcPct val="150000"/>
              </a:lnSpc>
              <a:buFont typeface="Arial" panose="020B0604020202020204" pitchFamily="34" charset="0"/>
              <a:buChar char="•"/>
            </a:pPr>
            <a:r>
              <a:rPr lang="tr-TR" altLang="nl-BE" b="1" dirty="0"/>
              <a:t>Medical diagnosis</a:t>
            </a:r>
            <a:r>
              <a:rPr lang="tr-TR" altLang="nl-BE" dirty="0"/>
              <a:t>: From symptoms to illnesses</a:t>
            </a:r>
          </a:p>
          <a:p>
            <a:pPr marL="285750" indent="-285750">
              <a:lnSpc>
                <a:spcPct val="150000"/>
              </a:lnSpc>
              <a:buFont typeface="Arial" panose="020B0604020202020204" pitchFamily="34" charset="0"/>
              <a:buChar char="•"/>
            </a:pPr>
            <a:endParaRPr lang="nl-BE" dirty="0"/>
          </a:p>
        </p:txBody>
      </p:sp>
      <p:pic>
        <p:nvPicPr>
          <p:cNvPr id="8" name="Picture 7" descr="A close-up of a person's face&#10;&#10;Description automatically generated">
            <a:extLst>
              <a:ext uri="{FF2B5EF4-FFF2-40B4-BE49-F238E27FC236}">
                <a16:creationId xmlns:a16="http://schemas.microsoft.com/office/drawing/2014/main" id="{13FC2E95-9DA4-7A77-5BF1-9F5ED40DB1C9}"/>
              </a:ext>
            </a:extLst>
          </p:cNvPr>
          <p:cNvPicPr>
            <a:picLocks noChangeAspect="1"/>
          </p:cNvPicPr>
          <p:nvPr/>
        </p:nvPicPr>
        <p:blipFill>
          <a:blip r:embed="rId2"/>
          <a:stretch>
            <a:fillRect/>
          </a:stretch>
        </p:blipFill>
        <p:spPr>
          <a:xfrm>
            <a:off x="851460" y="3953430"/>
            <a:ext cx="5101665" cy="1696758"/>
          </a:xfrm>
          <a:prstGeom prst="rect">
            <a:avLst/>
          </a:prstGeom>
        </p:spPr>
      </p:pic>
      <p:sp>
        <p:nvSpPr>
          <p:cNvPr id="10" name="TextBox 9">
            <a:extLst>
              <a:ext uri="{FF2B5EF4-FFF2-40B4-BE49-F238E27FC236}">
                <a16:creationId xmlns:a16="http://schemas.microsoft.com/office/drawing/2014/main" id="{48787291-6DCF-4C40-0EEB-E13123FFA50A}"/>
              </a:ext>
            </a:extLst>
          </p:cNvPr>
          <p:cNvSpPr txBox="1"/>
          <p:nvPr/>
        </p:nvSpPr>
        <p:spPr>
          <a:xfrm>
            <a:off x="2247900" y="5706132"/>
            <a:ext cx="2876550" cy="430887"/>
          </a:xfrm>
          <a:prstGeom prst="rect">
            <a:avLst/>
          </a:prstGeom>
          <a:noFill/>
        </p:spPr>
        <p:txBody>
          <a:bodyPr wrap="square">
            <a:spAutoFit/>
          </a:bodyPr>
          <a:lstStyle/>
          <a:p>
            <a:pPr eaLnBrk="1" hangingPunct="1"/>
            <a:r>
              <a:rPr lang="tr-TR" altLang="nl-BE" sz="1200" dirty="0">
                <a:solidFill>
                  <a:schemeClr val="tx1"/>
                </a:solidFill>
                <a:latin typeface="+mj-lt"/>
              </a:rPr>
              <a:t>AT&amp;T Laboratories, Cambridge UK</a:t>
            </a:r>
          </a:p>
          <a:p>
            <a:pPr eaLnBrk="1" hangingPunct="1"/>
            <a:r>
              <a:rPr lang="tr-TR" altLang="nl-BE" sz="900" dirty="0">
                <a:solidFill>
                  <a:schemeClr val="tx1"/>
                </a:solidFill>
                <a:latin typeface="+mj-lt"/>
              </a:rPr>
              <a:t>http://www.uk.research.att.com/facedatabase.html</a:t>
            </a:r>
          </a:p>
        </p:txBody>
      </p:sp>
      <p:pic>
        <p:nvPicPr>
          <p:cNvPr id="12" name="Picture 11" descr="A collage of two people&#10;&#10;Description automatically generated">
            <a:extLst>
              <a:ext uri="{FF2B5EF4-FFF2-40B4-BE49-F238E27FC236}">
                <a16:creationId xmlns:a16="http://schemas.microsoft.com/office/drawing/2014/main" id="{79466C13-59A6-27E1-D7F8-7E924294D478}"/>
              </a:ext>
            </a:extLst>
          </p:cNvPr>
          <p:cNvPicPr>
            <a:picLocks noChangeAspect="1"/>
          </p:cNvPicPr>
          <p:nvPr/>
        </p:nvPicPr>
        <p:blipFill>
          <a:blip r:embed="rId3"/>
          <a:stretch>
            <a:fillRect/>
          </a:stretch>
        </p:blipFill>
        <p:spPr>
          <a:xfrm>
            <a:off x="6425912" y="3953431"/>
            <a:ext cx="5361276" cy="1696757"/>
          </a:xfrm>
          <a:prstGeom prst="rect">
            <a:avLst/>
          </a:prstGeom>
        </p:spPr>
      </p:pic>
      <p:sp>
        <p:nvSpPr>
          <p:cNvPr id="13" name="TextBox 12">
            <a:extLst>
              <a:ext uri="{FF2B5EF4-FFF2-40B4-BE49-F238E27FC236}">
                <a16:creationId xmlns:a16="http://schemas.microsoft.com/office/drawing/2014/main" id="{139EF9D1-05D8-F9FF-071F-BBA2B4FDA203}"/>
              </a:ext>
            </a:extLst>
          </p:cNvPr>
          <p:cNvSpPr txBox="1"/>
          <p:nvPr/>
        </p:nvSpPr>
        <p:spPr>
          <a:xfrm>
            <a:off x="8410575" y="5759450"/>
            <a:ext cx="2073372" cy="276999"/>
          </a:xfrm>
          <a:prstGeom prst="rect">
            <a:avLst/>
          </a:prstGeom>
          <a:noFill/>
        </p:spPr>
        <p:txBody>
          <a:bodyPr wrap="square" lIns="0" tIns="0" rIns="0" bIns="0" rtlCol="0">
            <a:spAutoFit/>
          </a:bodyPr>
          <a:lstStyle/>
          <a:p>
            <a:pPr algn="ctr"/>
            <a:r>
              <a:rPr lang="en-US" dirty="0">
                <a:solidFill>
                  <a:schemeClr val="tx1"/>
                </a:solidFill>
              </a:rPr>
              <a:t>Test images</a:t>
            </a:r>
            <a:endParaRPr lang="nl-BE" dirty="0" err="1">
              <a:solidFill>
                <a:schemeClr val="tx1"/>
              </a:solidFill>
            </a:endParaRPr>
          </a:p>
        </p:txBody>
      </p:sp>
    </p:spTree>
    <p:extLst>
      <p:ext uri="{BB962C8B-B14F-4D97-AF65-F5344CB8AC3E}">
        <p14:creationId xmlns:p14="http://schemas.microsoft.com/office/powerpoint/2010/main" val="2969677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EAFA-738F-5960-03C2-8A22AAB77CD8}"/>
              </a:ext>
            </a:extLst>
          </p:cNvPr>
          <p:cNvSpPr>
            <a:spLocks noGrp="1"/>
          </p:cNvSpPr>
          <p:nvPr>
            <p:ph type="title"/>
          </p:nvPr>
        </p:nvSpPr>
        <p:spPr/>
        <p:txBody>
          <a:bodyPr/>
          <a:lstStyle/>
          <a:p>
            <a:r>
              <a:rPr lang="en-US" dirty="0"/>
              <a:t>Object recognition </a:t>
            </a:r>
            <a:r>
              <a:rPr lang="en-US" altLang="nl-BE" dirty="0"/>
              <a:t>(supervised learning)</a:t>
            </a:r>
            <a:r>
              <a:rPr lang="en-US" dirty="0"/>
              <a:t> </a:t>
            </a:r>
            <a:endParaRPr lang="nl-BE" dirty="0"/>
          </a:p>
        </p:txBody>
      </p:sp>
      <p:sp>
        <p:nvSpPr>
          <p:cNvPr id="3" name="Slide Number Placeholder 2">
            <a:extLst>
              <a:ext uri="{FF2B5EF4-FFF2-40B4-BE49-F238E27FC236}">
                <a16:creationId xmlns:a16="http://schemas.microsoft.com/office/drawing/2014/main" id="{6E43585A-F6E5-50D8-A12C-C23CE833D4F2}"/>
              </a:ext>
            </a:extLst>
          </p:cNvPr>
          <p:cNvSpPr>
            <a:spLocks noGrp="1"/>
          </p:cNvSpPr>
          <p:nvPr>
            <p:ph type="sldNum" sz="quarter" idx="11"/>
          </p:nvPr>
        </p:nvSpPr>
        <p:spPr/>
        <p:txBody>
          <a:bodyPr/>
          <a:lstStyle/>
          <a:p>
            <a:r>
              <a:rPr lang="en-US"/>
              <a:t>Page </a:t>
            </a:r>
            <a:fld id="{15EBE321-CBB1-4E91-BD14-37C8D44326FB}" type="slidenum">
              <a:rPr lang="en-US" smtClean="0"/>
              <a:pPr/>
              <a:t>22</a:t>
            </a:fld>
            <a:endParaRPr lang="en-US"/>
          </a:p>
        </p:txBody>
      </p:sp>
      <p:pic>
        <p:nvPicPr>
          <p:cNvPr id="6" name="Content Placeholder 5" descr="A cat sitting on a tree branch&#10;&#10;Description automatically generated">
            <a:extLst>
              <a:ext uri="{FF2B5EF4-FFF2-40B4-BE49-F238E27FC236}">
                <a16:creationId xmlns:a16="http://schemas.microsoft.com/office/drawing/2014/main" id="{76F1C26A-233E-A895-0655-0B6B277FD153}"/>
              </a:ext>
            </a:extLst>
          </p:cNvPr>
          <p:cNvPicPr>
            <a:picLocks noGrp="1" noChangeAspect="1"/>
          </p:cNvPicPr>
          <p:nvPr>
            <p:ph idx="1"/>
          </p:nvPr>
        </p:nvPicPr>
        <p:blipFill>
          <a:blip r:embed="rId2"/>
          <a:stretch>
            <a:fillRect/>
          </a:stretch>
        </p:blipFill>
        <p:spPr>
          <a:xfrm>
            <a:off x="1136427" y="1566778"/>
            <a:ext cx="6947345" cy="4526829"/>
          </a:xfrm>
        </p:spPr>
      </p:pic>
      <p:sp>
        <p:nvSpPr>
          <p:cNvPr id="12" name="TextBox 11">
            <a:extLst>
              <a:ext uri="{FF2B5EF4-FFF2-40B4-BE49-F238E27FC236}">
                <a16:creationId xmlns:a16="http://schemas.microsoft.com/office/drawing/2014/main" id="{B413B826-80AB-B6FA-DAD5-16299CBC58B6}"/>
              </a:ext>
            </a:extLst>
          </p:cNvPr>
          <p:cNvSpPr txBox="1"/>
          <p:nvPr/>
        </p:nvSpPr>
        <p:spPr>
          <a:xfrm>
            <a:off x="1048510" y="1123419"/>
            <a:ext cx="6096000" cy="369332"/>
          </a:xfrm>
          <a:prstGeom prst="rect">
            <a:avLst/>
          </a:prstGeom>
          <a:noFill/>
        </p:spPr>
        <p:txBody>
          <a:bodyPr wrap="square">
            <a:spAutoFit/>
          </a:bodyPr>
          <a:lstStyle/>
          <a:p>
            <a:pPr algn="l"/>
            <a:r>
              <a:rPr lang="en-US" sz="1800" b="0" i="0" u="none" strike="noStrike" baseline="0" dirty="0">
                <a:solidFill>
                  <a:schemeClr val="tx1"/>
                </a:solidFill>
                <a:latin typeface="+mj-lt"/>
              </a:rPr>
              <a:t>What an image looks like to the computer:</a:t>
            </a:r>
          </a:p>
        </p:txBody>
      </p:sp>
      <p:pic>
        <p:nvPicPr>
          <p:cNvPr id="5" name="Picture 4" descr="A screenshot of a computer&#10;&#10;Description automatically generated">
            <a:extLst>
              <a:ext uri="{FF2B5EF4-FFF2-40B4-BE49-F238E27FC236}">
                <a16:creationId xmlns:a16="http://schemas.microsoft.com/office/drawing/2014/main" id="{A20BCE5B-756E-172A-ACA0-12CE754D9F81}"/>
              </a:ext>
            </a:extLst>
          </p:cNvPr>
          <p:cNvPicPr>
            <a:picLocks noChangeAspect="1"/>
          </p:cNvPicPr>
          <p:nvPr/>
        </p:nvPicPr>
        <p:blipFill>
          <a:blip r:embed="rId3"/>
          <a:stretch>
            <a:fillRect/>
          </a:stretch>
        </p:blipFill>
        <p:spPr>
          <a:xfrm>
            <a:off x="8410382" y="1709424"/>
            <a:ext cx="3372043" cy="2188210"/>
          </a:xfrm>
          <a:prstGeom prst="rect">
            <a:avLst/>
          </a:prstGeom>
        </p:spPr>
      </p:pic>
    </p:spTree>
    <p:extLst>
      <p:ext uri="{BB962C8B-B14F-4D97-AF65-F5344CB8AC3E}">
        <p14:creationId xmlns:p14="http://schemas.microsoft.com/office/powerpoint/2010/main" val="1150655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254BE-8B6D-4B45-0FD1-F3042974A692}"/>
              </a:ext>
            </a:extLst>
          </p:cNvPr>
          <p:cNvSpPr>
            <a:spLocks noGrp="1"/>
          </p:cNvSpPr>
          <p:nvPr>
            <p:ph type="title"/>
          </p:nvPr>
        </p:nvSpPr>
        <p:spPr/>
        <p:txBody>
          <a:bodyPr/>
          <a:lstStyle/>
          <a:p>
            <a:r>
              <a:rPr lang="en-US" dirty="0"/>
              <a:t>Regression </a:t>
            </a:r>
            <a:r>
              <a:rPr lang="en-US" altLang="nl-BE" dirty="0"/>
              <a:t>(supervised learning)</a:t>
            </a:r>
            <a:endParaRPr lang="nl-BE" dirty="0"/>
          </a:p>
        </p:txBody>
      </p:sp>
      <p:sp>
        <p:nvSpPr>
          <p:cNvPr id="3" name="Slide Number Placeholder 2">
            <a:extLst>
              <a:ext uri="{FF2B5EF4-FFF2-40B4-BE49-F238E27FC236}">
                <a16:creationId xmlns:a16="http://schemas.microsoft.com/office/drawing/2014/main" id="{DA45C100-1C67-F8AE-089E-55DBDCF1569B}"/>
              </a:ext>
            </a:extLst>
          </p:cNvPr>
          <p:cNvSpPr>
            <a:spLocks noGrp="1"/>
          </p:cNvSpPr>
          <p:nvPr>
            <p:ph type="sldNum" sz="quarter" idx="11"/>
          </p:nvPr>
        </p:nvSpPr>
        <p:spPr/>
        <p:txBody>
          <a:bodyPr/>
          <a:lstStyle/>
          <a:p>
            <a:r>
              <a:rPr lang="en-US"/>
              <a:t>Page </a:t>
            </a:r>
            <a:fld id="{15EBE321-CBB1-4E91-BD14-37C8D44326FB}" type="slidenum">
              <a:rPr lang="en-US" smtClean="0"/>
              <a:pPr/>
              <a:t>23</a:t>
            </a:fld>
            <a:endParaRPr lang="en-US"/>
          </a:p>
        </p:txBody>
      </p:sp>
      <p:pic>
        <p:nvPicPr>
          <p:cNvPr id="6" name="Content Placeholder 5" descr="A graph of a function&#10;&#10;Description automatically generated">
            <a:extLst>
              <a:ext uri="{FF2B5EF4-FFF2-40B4-BE49-F238E27FC236}">
                <a16:creationId xmlns:a16="http://schemas.microsoft.com/office/drawing/2014/main" id="{C48FDF53-9375-DD02-8181-D7FC647885CB}"/>
              </a:ext>
            </a:extLst>
          </p:cNvPr>
          <p:cNvPicPr>
            <a:picLocks noGrp="1" noChangeAspect="1"/>
          </p:cNvPicPr>
          <p:nvPr>
            <p:ph idx="1"/>
          </p:nvPr>
        </p:nvPicPr>
        <p:blipFill>
          <a:blip r:embed="rId2"/>
          <a:stretch>
            <a:fillRect/>
          </a:stretch>
        </p:blipFill>
        <p:spPr>
          <a:xfrm>
            <a:off x="6305551" y="938942"/>
            <a:ext cx="4886324" cy="4896155"/>
          </a:xfrm>
        </p:spPr>
      </p:pic>
      <p:sp>
        <p:nvSpPr>
          <p:cNvPr id="8" name="TextBox 7">
            <a:extLst>
              <a:ext uri="{FF2B5EF4-FFF2-40B4-BE49-F238E27FC236}">
                <a16:creationId xmlns:a16="http://schemas.microsoft.com/office/drawing/2014/main" id="{ADB3A400-DD2E-4D85-4E96-45A75C666480}"/>
              </a:ext>
            </a:extLst>
          </p:cNvPr>
          <p:cNvSpPr txBox="1"/>
          <p:nvPr/>
        </p:nvSpPr>
        <p:spPr>
          <a:xfrm>
            <a:off x="342900" y="1285012"/>
            <a:ext cx="6096000" cy="3347840"/>
          </a:xfrm>
          <a:prstGeom prst="rect">
            <a:avLst/>
          </a:prstGeom>
          <a:noFill/>
        </p:spPr>
        <p:txBody>
          <a:bodyPr wrap="square">
            <a:spAutoFit/>
          </a:bodyPr>
          <a:lstStyle/>
          <a:p>
            <a:pPr marL="285750" indent="-285750" eaLnBrk="1" hangingPunct="1">
              <a:lnSpc>
                <a:spcPct val="150000"/>
              </a:lnSpc>
              <a:buFont typeface="Arial" panose="020B0604020202020204" pitchFamily="34" charset="0"/>
              <a:buChar char="•"/>
            </a:pPr>
            <a:r>
              <a:rPr lang="tr-TR" altLang="nl-BE" sz="2400" b="1" dirty="0">
                <a:solidFill>
                  <a:schemeClr val="tx1"/>
                </a:solidFill>
              </a:rPr>
              <a:t>Example</a:t>
            </a:r>
            <a:r>
              <a:rPr lang="tr-TR" altLang="nl-BE" sz="2400" dirty="0">
                <a:solidFill>
                  <a:schemeClr val="tx1"/>
                </a:solidFill>
              </a:rPr>
              <a:t>: Price of a </a:t>
            </a:r>
            <a:r>
              <a:rPr lang="en-US" altLang="nl-BE" sz="2400" dirty="0">
                <a:solidFill>
                  <a:schemeClr val="tx1"/>
                </a:solidFill>
              </a:rPr>
              <a:t>second-hand</a:t>
            </a:r>
            <a:r>
              <a:rPr lang="tr-TR" altLang="nl-BE" sz="2400" dirty="0">
                <a:solidFill>
                  <a:schemeClr val="tx1"/>
                </a:solidFill>
              </a:rPr>
              <a:t> car</a:t>
            </a:r>
            <a:endParaRPr lang="en-US" altLang="nl-BE" sz="2400" dirty="0">
              <a:solidFill>
                <a:schemeClr val="tx1"/>
              </a:solidFill>
            </a:endParaRPr>
          </a:p>
          <a:p>
            <a:pPr marL="465750" lvl="1" indent="-285750">
              <a:lnSpc>
                <a:spcPct val="150000"/>
              </a:lnSpc>
            </a:pPr>
            <a:r>
              <a:rPr lang="tr-TR" altLang="nl-BE" sz="2400" i="1" dirty="0">
                <a:solidFill>
                  <a:schemeClr val="tx1"/>
                </a:solidFill>
              </a:rPr>
              <a:t>x </a:t>
            </a:r>
            <a:r>
              <a:rPr lang="tr-TR" altLang="nl-BE" sz="2400" dirty="0">
                <a:solidFill>
                  <a:schemeClr val="tx1"/>
                </a:solidFill>
              </a:rPr>
              <a:t>: car attributes</a:t>
            </a:r>
            <a:endParaRPr lang="en-US" altLang="nl-BE" sz="2400" dirty="0">
              <a:solidFill>
                <a:schemeClr val="tx1"/>
              </a:solidFill>
            </a:endParaRPr>
          </a:p>
          <a:p>
            <a:pPr marL="465750" lvl="1" indent="-285750">
              <a:lnSpc>
                <a:spcPct val="150000"/>
              </a:lnSpc>
            </a:pPr>
            <a:r>
              <a:rPr lang="tr-TR" altLang="nl-BE" sz="2400" i="1" dirty="0">
                <a:solidFill>
                  <a:schemeClr val="tx1"/>
                </a:solidFill>
              </a:rPr>
              <a:t>y </a:t>
            </a:r>
            <a:r>
              <a:rPr lang="tr-TR" altLang="nl-BE" sz="2400" dirty="0">
                <a:solidFill>
                  <a:schemeClr val="tx1"/>
                </a:solidFill>
              </a:rPr>
              <a:t>: price</a:t>
            </a:r>
            <a:endParaRPr lang="en-US" altLang="nl-BE" sz="2400" dirty="0">
              <a:solidFill>
                <a:schemeClr val="tx1"/>
              </a:solidFill>
            </a:endParaRPr>
          </a:p>
          <a:p>
            <a:pPr marL="465750" lvl="1" indent="-285750">
              <a:lnSpc>
                <a:spcPct val="150000"/>
              </a:lnSpc>
            </a:pPr>
            <a:r>
              <a:rPr lang="en-US" altLang="nl-BE" sz="2400" i="1" dirty="0">
                <a:solidFill>
                  <a:schemeClr val="tx1"/>
                </a:solidFill>
              </a:rPr>
              <a:t>y</a:t>
            </a:r>
            <a:r>
              <a:rPr lang="tr-TR" altLang="nl-BE" sz="2400" i="1" dirty="0">
                <a:solidFill>
                  <a:schemeClr val="tx1"/>
                </a:solidFill>
              </a:rPr>
              <a:t> </a:t>
            </a:r>
            <a:r>
              <a:rPr lang="tr-TR" altLang="nl-BE" sz="2400" dirty="0">
                <a:solidFill>
                  <a:schemeClr val="tx1"/>
                </a:solidFill>
              </a:rPr>
              <a:t>= </a:t>
            </a:r>
            <a:r>
              <a:rPr lang="tr-TR" altLang="nl-BE" sz="2400" i="1" dirty="0">
                <a:solidFill>
                  <a:schemeClr val="tx1"/>
                </a:solidFill>
              </a:rPr>
              <a:t>g </a:t>
            </a:r>
            <a:r>
              <a:rPr lang="tr-TR" altLang="nl-BE" sz="2400" dirty="0">
                <a:solidFill>
                  <a:schemeClr val="tx1"/>
                </a:solidFill>
              </a:rPr>
              <a:t>(</a:t>
            </a:r>
            <a:r>
              <a:rPr lang="tr-TR" altLang="nl-BE" sz="2400" i="1" dirty="0">
                <a:solidFill>
                  <a:schemeClr val="tx1"/>
                </a:solidFill>
              </a:rPr>
              <a:t>x </a:t>
            </a:r>
            <a:r>
              <a:rPr lang="tr-TR" altLang="nl-BE" sz="2400" dirty="0">
                <a:solidFill>
                  <a:schemeClr val="tx1"/>
                </a:solidFill>
              </a:rPr>
              <a:t>| </a:t>
            </a:r>
            <a:r>
              <a:rPr lang="tr-TR" altLang="nl-BE" sz="2400" i="1" dirty="0">
                <a:solidFill>
                  <a:schemeClr val="tx1"/>
                </a:solidFill>
              </a:rPr>
              <a:t>θ</a:t>
            </a:r>
            <a:r>
              <a:rPr lang="tr-TR" altLang="nl-BE" sz="2400" dirty="0">
                <a:solidFill>
                  <a:schemeClr val="tx1"/>
                </a:solidFill>
                <a:latin typeface="Symbol" panose="05050102010706020507" pitchFamily="18" charset="2"/>
              </a:rPr>
              <a:t> </a:t>
            </a:r>
            <a:r>
              <a:rPr lang="tr-TR" altLang="nl-BE" sz="2400" dirty="0">
                <a:solidFill>
                  <a:schemeClr val="tx1"/>
                </a:solidFill>
              </a:rPr>
              <a:t>)</a:t>
            </a:r>
            <a:endParaRPr lang="en-US" altLang="nl-BE" sz="2400" dirty="0">
              <a:solidFill>
                <a:schemeClr val="tx1"/>
              </a:solidFill>
            </a:endParaRPr>
          </a:p>
          <a:p>
            <a:pPr marL="465750" lvl="1" indent="-285750">
              <a:lnSpc>
                <a:spcPct val="150000"/>
              </a:lnSpc>
            </a:pPr>
            <a:r>
              <a:rPr lang="en-US" altLang="nl-BE" sz="2400" i="1" dirty="0">
                <a:solidFill>
                  <a:schemeClr val="tx1"/>
                </a:solidFill>
              </a:rPr>
              <a:t>g</a:t>
            </a:r>
            <a:r>
              <a:rPr lang="tr-TR" altLang="nl-BE" sz="2400" dirty="0">
                <a:solidFill>
                  <a:schemeClr val="tx1"/>
                </a:solidFill>
              </a:rPr>
              <a:t>( ) model,</a:t>
            </a:r>
            <a:endParaRPr lang="en-US" altLang="nl-BE" sz="2400" dirty="0">
              <a:solidFill>
                <a:schemeClr val="tx1"/>
              </a:solidFill>
            </a:endParaRPr>
          </a:p>
          <a:p>
            <a:pPr marL="465750" lvl="1" indent="-285750">
              <a:lnSpc>
                <a:spcPct val="150000"/>
              </a:lnSpc>
            </a:pPr>
            <a:r>
              <a:rPr lang="tr-TR" altLang="nl-BE" sz="2400" i="1" dirty="0">
                <a:solidFill>
                  <a:schemeClr val="tx1"/>
                </a:solidFill>
              </a:rPr>
              <a:t>θ</a:t>
            </a:r>
            <a:r>
              <a:rPr lang="tr-TR" altLang="nl-BE" sz="2400" dirty="0">
                <a:solidFill>
                  <a:schemeClr val="tx1"/>
                </a:solidFill>
              </a:rPr>
              <a:t> parameters</a:t>
            </a:r>
            <a:endParaRPr lang="nl-BE" sz="2400" dirty="0">
              <a:solidFill>
                <a:schemeClr val="tx1"/>
              </a:solidFill>
            </a:endParaRPr>
          </a:p>
        </p:txBody>
      </p:sp>
    </p:spTree>
    <p:extLst>
      <p:ext uri="{BB962C8B-B14F-4D97-AF65-F5344CB8AC3E}">
        <p14:creationId xmlns:p14="http://schemas.microsoft.com/office/powerpoint/2010/main" val="255840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CBD7-0DC9-6377-E411-7B728C033880}"/>
              </a:ext>
            </a:extLst>
          </p:cNvPr>
          <p:cNvSpPr>
            <a:spLocks noGrp="1"/>
          </p:cNvSpPr>
          <p:nvPr>
            <p:ph type="title"/>
          </p:nvPr>
        </p:nvSpPr>
        <p:spPr/>
        <p:txBody>
          <a:bodyPr/>
          <a:lstStyle/>
          <a:p>
            <a:r>
              <a:rPr lang="en-US" dirty="0"/>
              <a:t>Separation not so clear</a:t>
            </a:r>
            <a:endParaRPr lang="nl-BE" dirty="0"/>
          </a:p>
        </p:txBody>
      </p:sp>
      <p:sp>
        <p:nvSpPr>
          <p:cNvPr id="3" name="Slide Number Placeholder 2">
            <a:extLst>
              <a:ext uri="{FF2B5EF4-FFF2-40B4-BE49-F238E27FC236}">
                <a16:creationId xmlns:a16="http://schemas.microsoft.com/office/drawing/2014/main" id="{A13AA012-B4A1-2529-58D7-A8B45AA95D7D}"/>
              </a:ext>
            </a:extLst>
          </p:cNvPr>
          <p:cNvSpPr>
            <a:spLocks noGrp="1"/>
          </p:cNvSpPr>
          <p:nvPr>
            <p:ph type="sldNum" sz="quarter" idx="11"/>
          </p:nvPr>
        </p:nvSpPr>
        <p:spPr/>
        <p:txBody>
          <a:bodyPr/>
          <a:lstStyle/>
          <a:p>
            <a:r>
              <a:rPr lang="en-US"/>
              <a:t>Page </a:t>
            </a:r>
            <a:fld id="{15EBE321-CBB1-4E91-BD14-37C8D44326FB}" type="slidenum">
              <a:rPr lang="en-US" smtClean="0"/>
              <a:pPr/>
              <a:t>24</a:t>
            </a:fld>
            <a:endParaRPr lang="en-US"/>
          </a:p>
        </p:txBody>
      </p:sp>
      <p:sp>
        <p:nvSpPr>
          <p:cNvPr id="4" name="Content Placeholder 3">
            <a:extLst>
              <a:ext uri="{FF2B5EF4-FFF2-40B4-BE49-F238E27FC236}">
                <a16:creationId xmlns:a16="http://schemas.microsoft.com/office/drawing/2014/main" id="{111DC0C0-E63D-1B4E-6A4D-441AE9C8E080}"/>
              </a:ext>
            </a:extLst>
          </p:cNvPr>
          <p:cNvSpPr>
            <a:spLocks noGrp="1"/>
          </p:cNvSpPr>
          <p:nvPr>
            <p:ph idx="1"/>
          </p:nvPr>
        </p:nvSpPr>
        <p:spPr>
          <a:xfrm>
            <a:off x="411162" y="1414800"/>
            <a:ext cx="6732588" cy="4752000"/>
          </a:xfrm>
        </p:spPr>
        <p:txBody>
          <a:bodyPr/>
          <a:lstStyle/>
          <a:p>
            <a:pPr marL="285750" indent="-285750">
              <a:lnSpc>
                <a:spcPct val="150000"/>
              </a:lnSpc>
              <a:buFont typeface="Arial" panose="020B0604020202020204" pitchFamily="34" charset="0"/>
              <a:buChar char="•"/>
            </a:pPr>
            <a:r>
              <a:rPr lang="en-US" b="0" i="0" dirty="0">
                <a:effectLst/>
                <a:latin typeface="Arial" panose="020B0604020202020204" pitchFamily="34" charset="0"/>
              </a:rPr>
              <a:t>Tasks are often categorized as </a:t>
            </a:r>
            <a:r>
              <a:rPr lang="en-US" b="0" i="0" u="none" strike="noStrike" dirty="0">
                <a:effectLst/>
                <a:latin typeface="Arial" panose="020B0604020202020204" pitchFamily="34" charset="0"/>
                <a:hlinkClick r:id="rId2" tooltip="Discriminative model">
                  <a:extLst>
                    <a:ext uri="{A12FA001-AC4F-418D-AE19-62706E023703}">
                      <ahyp:hlinkClr xmlns:ahyp="http://schemas.microsoft.com/office/drawing/2018/hyperlinkcolor" val="tx"/>
                    </a:ext>
                  </a:extLst>
                </a:hlinkClick>
              </a:rPr>
              <a:t>discriminative</a:t>
            </a:r>
            <a:r>
              <a:rPr lang="en-US" b="0" i="0" dirty="0">
                <a:effectLst/>
                <a:latin typeface="Arial" panose="020B0604020202020204" pitchFamily="34" charset="0"/>
              </a:rPr>
              <a:t> (recognition) or </a:t>
            </a:r>
            <a:r>
              <a:rPr lang="en-US" b="0" i="0" u="none" strike="noStrike" dirty="0">
                <a:effectLst/>
                <a:latin typeface="Arial" panose="020B0604020202020204" pitchFamily="34" charset="0"/>
                <a:hlinkClick r:id="rId3" tooltip="Generative model">
                  <a:extLst>
                    <a:ext uri="{A12FA001-AC4F-418D-AE19-62706E023703}">
                      <ahyp:hlinkClr xmlns:ahyp="http://schemas.microsoft.com/office/drawing/2018/hyperlinkcolor" val="tx"/>
                    </a:ext>
                  </a:extLst>
                </a:hlinkClick>
              </a:rPr>
              <a:t>generative</a:t>
            </a:r>
            <a:r>
              <a:rPr lang="en-US" b="0" i="0" dirty="0">
                <a:effectLst/>
                <a:latin typeface="Arial" panose="020B0604020202020204" pitchFamily="34" charset="0"/>
              </a:rPr>
              <a:t> (imagination). </a:t>
            </a:r>
          </a:p>
          <a:p>
            <a:pPr marL="285750" indent="-285750">
              <a:lnSpc>
                <a:spcPct val="150000"/>
              </a:lnSpc>
              <a:buFont typeface="Arial" panose="020B0604020202020204" pitchFamily="34" charset="0"/>
              <a:buChar char="•"/>
            </a:pPr>
            <a:r>
              <a:rPr lang="en-US" b="0" i="0" dirty="0">
                <a:effectLst/>
                <a:latin typeface="Arial" panose="020B0604020202020204" pitchFamily="34" charset="0"/>
              </a:rPr>
              <a:t>Often but not always,</a:t>
            </a:r>
            <a:r>
              <a:rPr lang="en-US" b="1" i="0" dirty="0">
                <a:effectLst/>
                <a:latin typeface="Arial" panose="020B0604020202020204" pitchFamily="34" charset="0"/>
              </a:rPr>
              <a:t> discriminative tasks use supervised methods</a:t>
            </a:r>
            <a:r>
              <a:rPr lang="en-US" b="0" i="0" dirty="0">
                <a:effectLst/>
                <a:latin typeface="Arial" panose="020B0604020202020204" pitchFamily="34" charset="0"/>
              </a:rPr>
              <a:t> and </a:t>
            </a:r>
            <a:r>
              <a:rPr lang="en-US" b="1" i="0" dirty="0">
                <a:effectLst/>
                <a:latin typeface="Arial" panose="020B0604020202020204" pitchFamily="34" charset="0"/>
              </a:rPr>
              <a:t>generative tasks use unsupervised </a:t>
            </a:r>
          </a:p>
          <a:p>
            <a:pPr marL="285750" indent="-285750">
              <a:lnSpc>
                <a:spcPct val="150000"/>
              </a:lnSpc>
              <a:buFont typeface="Arial" panose="020B0604020202020204" pitchFamily="34" charset="0"/>
              <a:buChar char="•"/>
            </a:pPr>
            <a:r>
              <a:rPr lang="en-US" b="0" i="0" dirty="0">
                <a:effectLst/>
                <a:latin typeface="Arial" panose="020B0604020202020204" pitchFamily="34" charset="0"/>
              </a:rPr>
              <a:t>However, the separation is not always clear </a:t>
            </a:r>
          </a:p>
          <a:p>
            <a:pPr marL="285750" indent="-285750">
              <a:lnSpc>
                <a:spcPct val="150000"/>
              </a:lnSpc>
              <a:buFont typeface="Arial" panose="020B0604020202020204" pitchFamily="34" charset="0"/>
              <a:buChar char="•"/>
            </a:pPr>
            <a:r>
              <a:rPr lang="en-US" b="0" i="0" dirty="0">
                <a:effectLst/>
                <a:latin typeface="Arial" panose="020B0604020202020204" pitchFamily="34" charset="0"/>
              </a:rPr>
              <a:t>For example, object recognition favors supervised learning but unsupervised learning can also cluster objects into groups</a:t>
            </a:r>
            <a:endParaRPr lang="nl-BE" dirty="0"/>
          </a:p>
        </p:txBody>
      </p:sp>
      <p:pic>
        <p:nvPicPr>
          <p:cNvPr id="1026" name="Picture 2">
            <a:extLst>
              <a:ext uri="{FF2B5EF4-FFF2-40B4-BE49-F238E27FC236}">
                <a16:creationId xmlns:a16="http://schemas.microsoft.com/office/drawing/2014/main" id="{5764423E-F769-F463-39E2-89BDC0889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4300" y="1414800"/>
            <a:ext cx="3562349" cy="267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82A012-C4C8-D0C8-01AC-93CA4B22F860}"/>
              </a:ext>
            </a:extLst>
          </p:cNvPr>
          <p:cNvSpPr txBox="1"/>
          <p:nvPr/>
        </p:nvSpPr>
        <p:spPr>
          <a:xfrm>
            <a:off x="8439149" y="4169563"/>
            <a:ext cx="2152650" cy="276999"/>
          </a:xfrm>
          <a:prstGeom prst="rect">
            <a:avLst/>
          </a:prstGeom>
          <a:noFill/>
        </p:spPr>
        <p:txBody>
          <a:bodyPr wrap="square" lIns="0" tIns="0" rIns="0" bIns="0" rtlCol="0">
            <a:spAutoFit/>
          </a:bodyPr>
          <a:lstStyle/>
          <a:p>
            <a:pPr algn="ctr"/>
            <a:r>
              <a:rPr lang="en-US" dirty="0">
                <a:solidFill>
                  <a:schemeClr val="tx1"/>
                </a:solidFill>
              </a:rPr>
              <a:t>Venn diagram of ML</a:t>
            </a:r>
            <a:endParaRPr lang="nl-BE" dirty="0" err="1">
              <a:solidFill>
                <a:schemeClr val="tx1"/>
              </a:solidFill>
            </a:endParaRPr>
          </a:p>
        </p:txBody>
      </p:sp>
    </p:spTree>
    <p:extLst>
      <p:ext uri="{BB962C8B-B14F-4D97-AF65-F5344CB8AC3E}">
        <p14:creationId xmlns:p14="http://schemas.microsoft.com/office/powerpoint/2010/main" val="1394563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643AA-D112-26AB-4958-480FA58CDE00}"/>
              </a:ext>
            </a:extLst>
          </p:cNvPr>
          <p:cNvSpPr>
            <a:spLocks noGrp="1"/>
          </p:cNvSpPr>
          <p:nvPr>
            <p:ph type="title"/>
          </p:nvPr>
        </p:nvSpPr>
        <p:spPr/>
        <p:txBody>
          <a:bodyPr/>
          <a:lstStyle/>
          <a:p>
            <a:r>
              <a:rPr lang="nl-BE" dirty="0"/>
              <a:t>Scikit learn (all the basics)</a:t>
            </a:r>
          </a:p>
        </p:txBody>
      </p:sp>
      <p:sp>
        <p:nvSpPr>
          <p:cNvPr id="3" name="Slide Number Placeholder 2">
            <a:extLst>
              <a:ext uri="{FF2B5EF4-FFF2-40B4-BE49-F238E27FC236}">
                <a16:creationId xmlns:a16="http://schemas.microsoft.com/office/drawing/2014/main" id="{029ED58E-9E11-CF8D-52D4-103ABAA48A5B}"/>
              </a:ext>
            </a:extLst>
          </p:cNvPr>
          <p:cNvSpPr>
            <a:spLocks noGrp="1"/>
          </p:cNvSpPr>
          <p:nvPr>
            <p:ph type="sldNum" sz="quarter" idx="11"/>
          </p:nvPr>
        </p:nvSpPr>
        <p:spPr/>
        <p:txBody>
          <a:bodyPr/>
          <a:lstStyle/>
          <a:p>
            <a:r>
              <a:rPr lang="en-US"/>
              <a:t>Page </a:t>
            </a:r>
            <a:fld id="{15EBE321-CBB1-4E91-BD14-37C8D44326FB}" type="slidenum">
              <a:rPr lang="en-US" smtClean="0"/>
              <a:pPr/>
              <a:t>25</a:t>
            </a:fld>
            <a:endParaRPr lang="en-US"/>
          </a:p>
        </p:txBody>
      </p:sp>
      <p:pic>
        <p:nvPicPr>
          <p:cNvPr id="6" name="Content Placeholder 5" descr="A screenshot of a computer&#10;&#10;Description automatically generated">
            <a:extLst>
              <a:ext uri="{FF2B5EF4-FFF2-40B4-BE49-F238E27FC236}">
                <a16:creationId xmlns:a16="http://schemas.microsoft.com/office/drawing/2014/main" id="{9B974914-CBC4-5554-4848-C8AD31F12C32}"/>
              </a:ext>
            </a:extLst>
          </p:cNvPr>
          <p:cNvPicPr>
            <a:picLocks noGrp="1" noChangeAspect="1"/>
          </p:cNvPicPr>
          <p:nvPr>
            <p:ph idx="1"/>
          </p:nvPr>
        </p:nvPicPr>
        <p:blipFill>
          <a:blip r:embed="rId2"/>
          <a:stretch>
            <a:fillRect/>
          </a:stretch>
        </p:blipFill>
        <p:spPr>
          <a:xfrm>
            <a:off x="6659779" y="1280740"/>
            <a:ext cx="5000229" cy="482145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CC85984-512F-D4FB-AED7-1C854F23B31D}"/>
              </a:ext>
            </a:extLst>
          </p:cNvPr>
          <p:cNvSpPr txBox="1"/>
          <p:nvPr/>
        </p:nvSpPr>
        <p:spPr>
          <a:xfrm>
            <a:off x="567014" y="1226327"/>
            <a:ext cx="5681386" cy="5350183"/>
          </a:xfrm>
          <a:prstGeom prst="rect">
            <a:avLst/>
          </a:prstGeom>
          <a:noFill/>
        </p:spPr>
        <p:txBody>
          <a:bodyPr wrap="square" lIns="0" tIns="0" rIns="0" bIns="0" rtlCol="0">
            <a:spAutoFit/>
          </a:bodyPr>
          <a:lstStyle/>
          <a:p>
            <a:pPr marL="285750" indent="-285750" algn="l">
              <a:lnSpc>
                <a:spcPct val="150000"/>
              </a:lnSpc>
              <a:buFont typeface="Arial" panose="020B0604020202020204" pitchFamily="34" charset="0"/>
              <a:buChar char="•"/>
            </a:pPr>
            <a:r>
              <a:rPr lang="en-US" b="1" i="0" dirty="0">
                <a:solidFill>
                  <a:schemeClr val="tx1"/>
                </a:solidFill>
                <a:effectLst/>
                <a:latin typeface="+mj-lt"/>
              </a:rPr>
              <a:t>The toolbox for python</a:t>
            </a:r>
          </a:p>
          <a:p>
            <a:pPr marL="465750" lvl="1" indent="-285750" algn="l">
              <a:lnSpc>
                <a:spcPct val="150000"/>
              </a:lnSpc>
            </a:pPr>
            <a:r>
              <a:rPr lang="en-US" b="0" i="0" dirty="0">
                <a:solidFill>
                  <a:srgbClr val="FFFFFF"/>
                </a:solidFill>
                <a:effectLst/>
                <a:latin typeface="+mj-lt"/>
              </a:rPr>
              <a:t>general-purpose ML learning library, covering a wide range of algorithms and techniques: classification, regression, clustering, dimensionality reduction, and more.</a:t>
            </a:r>
          </a:p>
          <a:p>
            <a:pPr marL="465750" lvl="1" indent="-285750" algn="l">
              <a:lnSpc>
                <a:spcPct val="150000"/>
              </a:lnSpc>
            </a:pPr>
            <a:r>
              <a:rPr lang="en-US" b="0" i="0" dirty="0">
                <a:solidFill>
                  <a:srgbClr val="FFFFFF"/>
                </a:solidFill>
                <a:effectLst/>
                <a:latin typeface="+mj-lt"/>
              </a:rPr>
              <a:t>Scikit-learn is designed to be user-friendly and easy to use, with a consistent API across different algorithms.</a:t>
            </a:r>
          </a:p>
          <a:p>
            <a:pPr marL="465750" lvl="1" indent="-285750" algn="l">
              <a:lnSpc>
                <a:spcPct val="150000"/>
              </a:lnSpc>
            </a:pPr>
            <a:r>
              <a:rPr lang="en-US" b="0" i="0" dirty="0">
                <a:solidFill>
                  <a:srgbClr val="FFFFFF"/>
                </a:solidFill>
                <a:effectLst/>
                <a:latin typeface="+mj-lt"/>
              </a:rPr>
              <a:t>It is primarily focused on classical, </a:t>
            </a:r>
            <a:r>
              <a:rPr lang="en-US" b="1" i="0" dirty="0">
                <a:solidFill>
                  <a:srgbClr val="EF0137"/>
                </a:solidFill>
                <a:effectLst/>
                <a:latin typeface="+mj-lt"/>
              </a:rPr>
              <a:t>non-deep learning models</a:t>
            </a:r>
            <a:r>
              <a:rPr lang="en-US" b="0" i="0" dirty="0">
                <a:solidFill>
                  <a:srgbClr val="FFFFFF"/>
                </a:solidFill>
                <a:effectLst/>
                <a:latin typeface="+mj-lt"/>
              </a:rPr>
              <a:t>, such as linear regression, decision trees, random forests, …</a:t>
            </a:r>
          </a:p>
          <a:p>
            <a:pPr marL="465750" lvl="1" indent="-285750" algn="l">
              <a:lnSpc>
                <a:spcPct val="150000"/>
              </a:lnSpc>
            </a:pPr>
            <a:r>
              <a:rPr lang="en-US" b="0" i="0" dirty="0">
                <a:solidFill>
                  <a:srgbClr val="FFFFFF"/>
                </a:solidFill>
                <a:effectLst/>
                <a:latin typeface="+mj-lt"/>
                <a:hlinkClick r:id="rId3"/>
              </a:rPr>
              <a:t>https://scikit-learn.org/stable/</a:t>
            </a:r>
            <a:endParaRPr lang="en-US" dirty="0">
              <a:solidFill>
                <a:srgbClr val="FFFFFF"/>
              </a:solidFill>
              <a:latin typeface="+mj-lt"/>
            </a:endParaRPr>
          </a:p>
          <a:p>
            <a:pPr marL="465750" lvl="1" indent="-285750" algn="l">
              <a:lnSpc>
                <a:spcPct val="150000"/>
              </a:lnSpc>
            </a:pPr>
            <a:endParaRPr lang="en-US" b="0" i="0" dirty="0">
              <a:solidFill>
                <a:srgbClr val="FFFFFF"/>
              </a:solidFill>
              <a:effectLst/>
              <a:latin typeface="+mj-lt"/>
            </a:endParaRPr>
          </a:p>
        </p:txBody>
      </p:sp>
    </p:spTree>
    <p:extLst>
      <p:ext uri="{BB962C8B-B14F-4D97-AF65-F5344CB8AC3E}">
        <p14:creationId xmlns:p14="http://schemas.microsoft.com/office/powerpoint/2010/main" val="3952141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FE57-C2E8-0739-7194-C666FA87C6FD}"/>
              </a:ext>
            </a:extLst>
          </p:cNvPr>
          <p:cNvSpPr>
            <a:spLocks noGrp="1"/>
          </p:cNvSpPr>
          <p:nvPr>
            <p:ph type="title"/>
          </p:nvPr>
        </p:nvSpPr>
        <p:spPr/>
        <p:txBody>
          <a:bodyPr/>
          <a:lstStyle/>
          <a:p>
            <a:r>
              <a:rPr lang="en-US" dirty="0"/>
              <a:t>Unsupervised learning</a:t>
            </a:r>
            <a:endParaRPr lang="nl-BE" dirty="0"/>
          </a:p>
        </p:txBody>
      </p:sp>
      <p:sp>
        <p:nvSpPr>
          <p:cNvPr id="3" name="Slide Number Placeholder 2">
            <a:extLst>
              <a:ext uri="{FF2B5EF4-FFF2-40B4-BE49-F238E27FC236}">
                <a16:creationId xmlns:a16="http://schemas.microsoft.com/office/drawing/2014/main" id="{165181CC-6104-6578-E251-B3C93B4FEDEB}"/>
              </a:ext>
            </a:extLst>
          </p:cNvPr>
          <p:cNvSpPr>
            <a:spLocks noGrp="1"/>
          </p:cNvSpPr>
          <p:nvPr>
            <p:ph type="sldNum" sz="quarter" idx="11"/>
          </p:nvPr>
        </p:nvSpPr>
        <p:spPr/>
        <p:txBody>
          <a:bodyPr/>
          <a:lstStyle/>
          <a:p>
            <a:r>
              <a:rPr lang="en-US"/>
              <a:t>Page </a:t>
            </a:r>
            <a:fld id="{15EBE321-CBB1-4E91-BD14-37C8D44326FB}" type="slidenum">
              <a:rPr lang="en-US" smtClean="0"/>
              <a:pPr/>
              <a:t>26</a:t>
            </a:fld>
            <a:endParaRPr lang="en-US"/>
          </a:p>
        </p:txBody>
      </p:sp>
      <p:sp>
        <p:nvSpPr>
          <p:cNvPr id="4" name="Content Placeholder 3">
            <a:extLst>
              <a:ext uri="{FF2B5EF4-FFF2-40B4-BE49-F238E27FC236}">
                <a16:creationId xmlns:a16="http://schemas.microsoft.com/office/drawing/2014/main" id="{156C8CAF-E6EB-B9EB-47CA-9FD137DA3EF8}"/>
              </a:ext>
            </a:extLst>
          </p:cNvPr>
          <p:cNvSpPr>
            <a:spLocks noGrp="1"/>
          </p:cNvSpPr>
          <p:nvPr>
            <p:ph idx="1"/>
          </p:nvPr>
        </p:nvSpPr>
        <p:spPr/>
        <p:txBody>
          <a:bodyPr/>
          <a:lstStyle/>
          <a:p>
            <a:pPr marL="342900" indent="-342900" eaLnBrk="1" hangingPunct="1">
              <a:buFont typeface="Arial" panose="020B0604020202020204" pitchFamily="34" charset="0"/>
              <a:buChar char="•"/>
            </a:pPr>
            <a:r>
              <a:rPr lang="tr-TR" altLang="nl-BE" sz="2000" dirty="0">
                <a:latin typeface="+mj-lt"/>
              </a:rPr>
              <a:t>Learning “what normally happens”</a:t>
            </a:r>
          </a:p>
          <a:p>
            <a:pPr marL="342900" indent="-342900" eaLnBrk="1" hangingPunct="1">
              <a:buFont typeface="Arial" panose="020B0604020202020204" pitchFamily="34" charset="0"/>
              <a:buChar char="•"/>
            </a:pPr>
            <a:r>
              <a:rPr lang="tr-TR" altLang="nl-BE" sz="2000" dirty="0">
                <a:latin typeface="+mj-lt"/>
              </a:rPr>
              <a:t>No output</a:t>
            </a:r>
          </a:p>
          <a:p>
            <a:pPr marL="342900" indent="-342900" eaLnBrk="1" hangingPunct="1">
              <a:buFont typeface="Arial" panose="020B0604020202020204" pitchFamily="34" charset="0"/>
              <a:buChar char="•"/>
            </a:pPr>
            <a:r>
              <a:rPr lang="tr-TR" altLang="nl-BE" sz="2000" dirty="0">
                <a:latin typeface="+mj-lt"/>
              </a:rPr>
              <a:t>Clustering: Grouping similar instances</a:t>
            </a:r>
            <a:endParaRPr lang="en-US" altLang="nl-BE" sz="2000" dirty="0">
              <a:latin typeface="+mj-lt"/>
            </a:endParaRPr>
          </a:p>
          <a:p>
            <a:pPr marL="342900" indent="-342900" eaLnBrk="1" hangingPunct="1">
              <a:buFont typeface="Arial" panose="020B0604020202020204" pitchFamily="34" charset="0"/>
              <a:buChar char="•"/>
            </a:pPr>
            <a:r>
              <a:rPr lang="en-US" altLang="nl-BE" sz="2000" dirty="0">
                <a:latin typeface="+mj-lt"/>
              </a:rPr>
              <a:t>Other applications: Summarization, Association Analysis</a:t>
            </a:r>
            <a:endParaRPr lang="tr-TR" altLang="nl-BE" sz="2000" dirty="0">
              <a:latin typeface="+mj-lt"/>
            </a:endParaRPr>
          </a:p>
          <a:p>
            <a:pPr marL="342900" indent="-342900" eaLnBrk="1" hangingPunct="1">
              <a:buFont typeface="Arial" panose="020B0604020202020204" pitchFamily="34" charset="0"/>
              <a:buChar char="•"/>
            </a:pPr>
            <a:r>
              <a:rPr lang="tr-TR" altLang="nl-BE" sz="2000" b="1" dirty="0">
                <a:latin typeface="+mj-lt"/>
              </a:rPr>
              <a:t>Example applications</a:t>
            </a:r>
          </a:p>
          <a:p>
            <a:pPr marL="702900" lvl="2" indent="-342900"/>
            <a:r>
              <a:rPr lang="en-US" sz="2000" b="0" i="0" dirty="0">
                <a:solidFill>
                  <a:srgbClr val="FFFFFF"/>
                </a:solidFill>
                <a:effectLst/>
                <a:latin typeface="+mj-lt"/>
              </a:rPr>
              <a:t>natural language processing</a:t>
            </a:r>
          </a:p>
          <a:p>
            <a:pPr marL="702900" lvl="2" indent="-342900"/>
            <a:r>
              <a:rPr lang="en-US" sz="2000" b="0" i="0" dirty="0">
                <a:solidFill>
                  <a:srgbClr val="FFFFFF"/>
                </a:solidFill>
                <a:effectLst/>
                <a:latin typeface="+mj-lt"/>
              </a:rPr>
              <a:t>image and video analysis</a:t>
            </a:r>
          </a:p>
          <a:p>
            <a:pPr marL="702900" lvl="2" indent="-342900"/>
            <a:r>
              <a:rPr lang="en-US" sz="2000" b="0" i="0" dirty="0">
                <a:solidFill>
                  <a:srgbClr val="FFFFFF"/>
                </a:solidFill>
                <a:effectLst/>
                <a:latin typeface="+mj-lt"/>
              </a:rPr>
              <a:t>anomaly detection</a:t>
            </a:r>
          </a:p>
          <a:p>
            <a:pPr marL="702900" lvl="2" indent="-342900"/>
            <a:r>
              <a:rPr lang="en-US" sz="2000" b="0" i="0" dirty="0">
                <a:solidFill>
                  <a:srgbClr val="FFFFFF"/>
                </a:solidFill>
                <a:effectLst/>
                <a:latin typeface="+mj-lt"/>
              </a:rPr>
              <a:t>customer segmentation</a:t>
            </a:r>
          </a:p>
          <a:p>
            <a:pPr marL="702900" lvl="2" indent="-342900"/>
            <a:r>
              <a:rPr lang="en-US" sz="2000" b="0" i="0" dirty="0">
                <a:solidFill>
                  <a:srgbClr val="FFFFFF"/>
                </a:solidFill>
                <a:effectLst/>
                <a:latin typeface="+mj-lt"/>
              </a:rPr>
              <a:t>recommendation engines</a:t>
            </a:r>
            <a:endParaRPr lang="en-US" sz="2000" dirty="0">
              <a:solidFill>
                <a:srgbClr val="E8E8E8"/>
              </a:solidFill>
              <a:latin typeface="+mj-lt"/>
            </a:endParaRPr>
          </a:p>
          <a:p>
            <a:pPr marL="702900" lvl="2" indent="-342900"/>
            <a:r>
              <a:rPr lang="en-US" sz="2000" dirty="0">
                <a:solidFill>
                  <a:srgbClr val="E8E8E8"/>
                </a:solidFill>
                <a:latin typeface="+mj-lt"/>
              </a:rPr>
              <a:t>…</a:t>
            </a:r>
            <a:endParaRPr lang="nl-BE" sz="2000" dirty="0">
              <a:latin typeface="+mj-lt"/>
            </a:endParaRPr>
          </a:p>
        </p:txBody>
      </p:sp>
    </p:spTree>
    <p:extLst>
      <p:ext uri="{BB962C8B-B14F-4D97-AF65-F5344CB8AC3E}">
        <p14:creationId xmlns:p14="http://schemas.microsoft.com/office/powerpoint/2010/main" val="4075041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0" y="3780000"/>
            <a:ext cx="10481119" cy="1477328"/>
          </a:xfrm>
        </p:spPr>
        <p:txBody>
          <a:bodyPr/>
          <a:lstStyle/>
          <a:p>
            <a:r>
              <a:rPr lang="en-US" dirty="0"/>
              <a:t>4. Classification – nearest neighbor</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307606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0DBF-D684-86E7-6F34-78D7CB699275}"/>
              </a:ext>
            </a:extLst>
          </p:cNvPr>
          <p:cNvSpPr>
            <a:spLocks noGrp="1"/>
          </p:cNvSpPr>
          <p:nvPr>
            <p:ph type="title"/>
          </p:nvPr>
        </p:nvSpPr>
        <p:spPr/>
        <p:txBody>
          <a:bodyPr/>
          <a:lstStyle/>
          <a:p>
            <a:r>
              <a:rPr lang="en-US" dirty="0"/>
              <a:t>Input vectors</a:t>
            </a:r>
            <a:endParaRPr lang="nl-BE" dirty="0"/>
          </a:p>
        </p:txBody>
      </p:sp>
      <p:sp>
        <p:nvSpPr>
          <p:cNvPr id="3" name="Slide Number Placeholder 2">
            <a:extLst>
              <a:ext uri="{FF2B5EF4-FFF2-40B4-BE49-F238E27FC236}">
                <a16:creationId xmlns:a16="http://schemas.microsoft.com/office/drawing/2014/main" id="{84F3160F-58D0-5DEF-D15D-4DB7D2CCD30F}"/>
              </a:ext>
            </a:extLst>
          </p:cNvPr>
          <p:cNvSpPr>
            <a:spLocks noGrp="1"/>
          </p:cNvSpPr>
          <p:nvPr>
            <p:ph type="sldNum" sz="quarter" idx="11"/>
          </p:nvPr>
        </p:nvSpPr>
        <p:spPr/>
        <p:txBody>
          <a:bodyPr/>
          <a:lstStyle/>
          <a:p>
            <a:r>
              <a:rPr lang="en-US"/>
              <a:t>Page </a:t>
            </a:r>
            <a:fld id="{15EBE321-CBB1-4E91-BD14-37C8D44326FB}" type="slidenum">
              <a:rPr lang="en-US" smtClean="0"/>
              <a:pPr/>
              <a:t>28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117584-9F28-3B82-162C-C3B36D70EEF1}"/>
                  </a:ext>
                </a:extLst>
              </p:cNvPr>
              <p:cNvSpPr>
                <a:spLocks noGrp="1"/>
              </p:cNvSpPr>
              <p:nvPr>
                <p:ph idx="1"/>
              </p:nvPr>
            </p:nvSpPr>
            <p:spPr/>
            <p:txBody>
              <a:bodyPr/>
              <a:lstStyle/>
              <a:p>
                <a:pPr marL="285750" indent="-285750" algn="l">
                  <a:lnSpc>
                    <a:spcPct val="150000"/>
                  </a:lnSpc>
                  <a:buFont typeface="Arial" panose="020B0604020202020204" pitchFamily="34" charset="0"/>
                  <a:buChar char="•"/>
                </a:pPr>
                <a:r>
                  <a:rPr lang="en-US" sz="1800" b="0" i="0" u="none" strike="noStrike" baseline="0" dirty="0">
                    <a:latin typeface="+mj-lt"/>
                  </a:rPr>
                  <a:t>Mathematically, our training set consists of a collection of pairs of an </a:t>
                </a:r>
                <a:r>
                  <a:rPr lang="en-US" sz="1800" b="1" i="0" u="none" strike="noStrike" baseline="0" dirty="0">
                    <a:latin typeface="+mj-lt"/>
                  </a:rPr>
                  <a:t>input vector</a:t>
                </a:r>
                <a:r>
                  <a:rPr lang="en-US" sz="1800" b="0" i="0" u="none" strike="noStrike" baseline="0" dirty="0">
                    <a:latin typeface="+mj-lt"/>
                  </a:rPr>
                  <a:t> </a:t>
                </a:r>
                <a14:m>
                  <m:oMath xmlns:m="http://schemas.openxmlformats.org/officeDocument/2006/math">
                    <m:r>
                      <a:rPr lang="en-US" sz="1800" b="1" i="1" u="none" strike="noStrike" baseline="0" dirty="0" smtClean="0">
                        <a:latin typeface="Cambria Math" panose="02040503050406030204" pitchFamily="18" charset="0"/>
                      </a:rPr>
                      <m:t>𝒙</m:t>
                    </m:r>
                    <m:r>
                      <a:rPr lang="en-US" sz="1800" b="0" i="1" u="none" strike="noStrike" baseline="0" dirty="0" smtClean="0">
                        <a:latin typeface="Cambria Math" panose="02040503050406030204" pitchFamily="18" charset="0"/>
                      </a:rPr>
                      <m:t>∈</m:t>
                    </m:r>
                    <m:sSup>
                      <m:sSupPr>
                        <m:ctrlPr>
                          <a:rPr lang="en-US" sz="1800" b="0" i="1" u="none" strike="noStrike" baseline="0" dirty="0" smtClean="0">
                            <a:latin typeface="Cambria Math" panose="02040503050406030204" pitchFamily="18" charset="0"/>
                          </a:rPr>
                        </m:ctrlPr>
                      </m:sSupPr>
                      <m:e>
                        <m:r>
                          <a:rPr lang="en-US" sz="1800" b="0" i="1" u="none" strike="noStrike" baseline="0" dirty="0" smtClean="0">
                            <a:latin typeface="Cambria Math" panose="02040503050406030204" pitchFamily="18" charset="0"/>
                          </a:rPr>
                          <m:t>𝑅</m:t>
                        </m:r>
                      </m:e>
                      <m:sup>
                        <m:r>
                          <a:rPr lang="en-US" sz="1800" b="0" i="1" u="none" strike="noStrike" baseline="0" dirty="0" smtClean="0">
                            <a:latin typeface="Cambria Math" panose="02040503050406030204" pitchFamily="18" charset="0"/>
                          </a:rPr>
                          <m:t>𝑑</m:t>
                        </m:r>
                      </m:sup>
                    </m:sSup>
                  </m:oMath>
                </a14:m>
                <a:r>
                  <a:rPr lang="en-US" sz="1800" b="0" i="0" u="none" strike="noStrike" baseline="0" dirty="0">
                    <a:latin typeface="+mj-lt"/>
                  </a:rPr>
                  <a:t> and its corresponding target, or label, </a:t>
                </a:r>
                <a14:m>
                  <m:oMath xmlns:m="http://schemas.openxmlformats.org/officeDocument/2006/math">
                    <m:r>
                      <a:rPr lang="en-US" sz="1800" b="0" i="1" u="none" strike="noStrike" baseline="0" dirty="0" smtClean="0">
                        <a:latin typeface="Cambria Math" panose="02040503050406030204" pitchFamily="18" charset="0"/>
                      </a:rPr>
                      <m:t>𝑡</m:t>
                    </m:r>
                  </m:oMath>
                </a14:m>
                <a:endParaRPr lang="en-US" sz="1800" b="0" i="0" u="none" strike="noStrike" baseline="0" dirty="0">
                  <a:latin typeface="+mj-lt"/>
                </a:endParaRPr>
              </a:p>
              <a:p>
                <a:pPr marL="645750" lvl="2" indent="-285750">
                  <a:lnSpc>
                    <a:spcPct val="150000"/>
                  </a:lnSpc>
                </a:pPr>
                <a:r>
                  <a:rPr lang="en-US" b="1" i="0" u="none" strike="noStrike" baseline="0" dirty="0">
                    <a:solidFill>
                      <a:schemeClr val="accent1"/>
                    </a:solidFill>
                    <a:latin typeface="+mj-lt"/>
                  </a:rPr>
                  <a:t>Regression</a:t>
                </a:r>
                <a:r>
                  <a:rPr lang="en-US" b="0" i="0" u="none" strike="noStrike" baseline="0" dirty="0">
                    <a:latin typeface="+mj-lt"/>
                  </a:rPr>
                  <a:t>: </a:t>
                </a:r>
                <a14:m>
                  <m:oMath xmlns:m="http://schemas.openxmlformats.org/officeDocument/2006/math">
                    <m:r>
                      <a:rPr lang="en-US" b="0" i="1" u="none" strike="noStrike" baseline="0" dirty="0" smtClean="0">
                        <a:latin typeface="Cambria Math" panose="02040503050406030204" pitchFamily="18" charset="0"/>
                      </a:rPr>
                      <m:t>𝑡</m:t>
                    </m:r>
                  </m:oMath>
                </a14:m>
                <a:r>
                  <a:rPr lang="en-US" b="0" i="0" u="none" strike="noStrike" baseline="0" dirty="0">
                    <a:latin typeface="+mj-lt"/>
                  </a:rPr>
                  <a:t> is a real number (e.g. stock price)</a:t>
                </a:r>
              </a:p>
              <a:p>
                <a:pPr marL="645750" lvl="2" indent="-285750">
                  <a:lnSpc>
                    <a:spcPct val="150000"/>
                  </a:lnSpc>
                </a:pPr>
                <a:r>
                  <a:rPr lang="en-US" b="1" dirty="0">
                    <a:solidFill>
                      <a:schemeClr val="accent1"/>
                    </a:solidFill>
                    <a:latin typeface="+mj-lt"/>
                  </a:rPr>
                  <a:t>C</a:t>
                </a:r>
                <a:r>
                  <a:rPr lang="en-US" b="1" i="0" u="none" strike="noStrike" baseline="0" dirty="0">
                    <a:solidFill>
                      <a:schemeClr val="accent1"/>
                    </a:solidFill>
                    <a:latin typeface="+mj-lt"/>
                  </a:rPr>
                  <a:t>lassification</a:t>
                </a:r>
                <a:r>
                  <a:rPr lang="en-US" b="0" i="0" u="none" strike="noStrike" baseline="0" dirty="0">
                    <a:latin typeface="+mj-lt"/>
                  </a:rPr>
                  <a:t>: </a:t>
                </a:r>
                <a14:m>
                  <m:oMath xmlns:m="http://schemas.openxmlformats.org/officeDocument/2006/math">
                    <m:r>
                      <a:rPr lang="en-US" b="0" i="1" u="none" strike="noStrike" baseline="0" dirty="0" smtClean="0">
                        <a:latin typeface="Cambria Math" panose="02040503050406030204" pitchFamily="18" charset="0"/>
                      </a:rPr>
                      <m:t>𝑡</m:t>
                    </m:r>
                  </m:oMath>
                </a14:m>
                <a:r>
                  <a:rPr lang="en-US" b="0" i="0" u="none" strike="noStrike" baseline="0" dirty="0">
                    <a:latin typeface="+mj-lt"/>
                  </a:rPr>
                  <a:t> is an element of a discrete set </a:t>
                </a:r>
                <a14:m>
                  <m:oMath xmlns:m="http://schemas.openxmlformats.org/officeDocument/2006/math">
                    <m:r>
                      <a:rPr lang="en-US" b="0" i="0"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1,⋯,</m:t>
                    </m:r>
                    <m:r>
                      <a:rPr lang="en-US" b="0" i="1" u="none" strike="noStrike" baseline="0" dirty="0">
                        <a:latin typeface="Cambria Math" panose="02040503050406030204" pitchFamily="18" charset="0"/>
                      </a:rPr>
                      <m:t>𝐶</m:t>
                    </m:r>
                    <m:r>
                      <a:rPr lang="en-US" b="0" i="1" u="none" strike="noStrike" baseline="0" dirty="0" smtClean="0">
                        <a:latin typeface="Cambria Math" panose="02040503050406030204" pitchFamily="18" charset="0"/>
                      </a:rPr>
                      <m:t>}</m:t>
                    </m:r>
                  </m:oMath>
                </a14:m>
                <a:endParaRPr lang="en-US" b="0" i="0" u="none" strike="noStrike" baseline="0" dirty="0">
                  <a:latin typeface="+mj-lt"/>
                </a:endParaRPr>
              </a:p>
              <a:p>
                <a:pPr marL="645750" lvl="2" indent="-285750">
                  <a:lnSpc>
                    <a:spcPct val="150000"/>
                  </a:lnSpc>
                </a:pPr>
                <a:r>
                  <a:rPr lang="en-US" b="0" i="0" u="none" strike="noStrike" baseline="0" dirty="0">
                    <a:latin typeface="+mj-lt"/>
                  </a:rPr>
                  <a:t>These days, t is often a highly structured object (e.g. image)</a:t>
                </a:r>
              </a:p>
              <a:p>
                <a:pPr marL="285750" indent="-285750">
                  <a:lnSpc>
                    <a:spcPct val="150000"/>
                  </a:lnSpc>
                  <a:buFont typeface="Arial" panose="020B0604020202020204" pitchFamily="34" charset="0"/>
                  <a:buChar char="•"/>
                </a:pPr>
                <a:r>
                  <a:rPr lang="en-US" sz="1800" b="0" i="0" u="none" strike="noStrike" baseline="0" dirty="0">
                    <a:latin typeface="+mj-lt"/>
                  </a:rPr>
                  <a:t>Denote </a:t>
                </a:r>
                <a:r>
                  <a:rPr lang="en-US" sz="1800" b="1" i="0" u="none" strike="noStrike" baseline="0" dirty="0">
                    <a:latin typeface="+mj-lt"/>
                  </a:rPr>
                  <a:t>the training set </a:t>
                </a:r>
                <a14:m>
                  <m:oMath xmlns:m="http://schemas.openxmlformats.org/officeDocument/2006/math">
                    <m:d>
                      <m:dPr>
                        <m:begChr m:val="{"/>
                        <m:endChr m:val="}"/>
                        <m:ctrlPr>
                          <a:rPr lang="en-US" sz="1800" b="0" i="1" u="none" strike="noStrike" baseline="0" dirty="0" smtClean="0">
                            <a:latin typeface="Cambria Math" panose="02040503050406030204" pitchFamily="18" charset="0"/>
                          </a:rPr>
                        </m:ctrlPr>
                      </m:dPr>
                      <m:e>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b="1" i="1" dirty="0">
                                    <a:latin typeface="Cambria Math" panose="02040503050406030204" pitchFamily="18" charset="0"/>
                                  </a:rPr>
                                  <m:t>𝒙</m:t>
                                </m:r>
                              </m:e>
                              <m:sup>
                                <m:d>
                                  <m:dPr>
                                    <m:ctrlPr>
                                      <a:rPr lang="en-US" i="1" dirty="0">
                                        <a:latin typeface="Cambria Math" panose="02040503050406030204" pitchFamily="18" charset="0"/>
                                      </a:rPr>
                                    </m:ctrlPr>
                                  </m:dPr>
                                  <m:e>
                                    <m:r>
                                      <a:rPr lang="en-US" i="1" dirty="0">
                                        <a:latin typeface="Cambria Math" panose="02040503050406030204" pitchFamily="18" charset="0"/>
                                      </a:rPr>
                                      <m:t>1</m:t>
                                    </m:r>
                                  </m:e>
                                </m:d>
                              </m:sup>
                            </m:sSup>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𝑡</m:t>
                                </m:r>
                              </m:e>
                              <m:sup>
                                <m:d>
                                  <m:dPr>
                                    <m:ctrlPr>
                                      <a:rPr lang="en-US" i="1" dirty="0">
                                        <a:latin typeface="Cambria Math" panose="02040503050406030204" pitchFamily="18" charset="0"/>
                                      </a:rPr>
                                    </m:ctrlPr>
                                  </m:dPr>
                                  <m:e>
                                    <m:r>
                                      <a:rPr lang="en-US" i="1" dirty="0">
                                        <a:latin typeface="Cambria Math" panose="02040503050406030204" pitchFamily="18" charset="0"/>
                                      </a:rPr>
                                      <m:t>1</m:t>
                                    </m:r>
                                  </m:e>
                                </m:d>
                              </m:sup>
                            </m:sSup>
                          </m:e>
                        </m:d>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b="1" i="1" dirty="0">
                                <a:latin typeface="Cambria Math" panose="02040503050406030204" pitchFamily="18" charset="0"/>
                              </a:rPr>
                              <m:t>𝒙</m:t>
                            </m:r>
                          </m:e>
                          <m:sup>
                            <m:d>
                              <m:dPr>
                                <m:ctrlPr>
                                  <a:rPr lang="en-US" i="1" dirty="0">
                                    <a:latin typeface="Cambria Math" panose="02040503050406030204" pitchFamily="18" charset="0"/>
                                  </a:rPr>
                                </m:ctrlPr>
                              </m:dPr>
                              <m:e>
                                <m:r>
                                  <a:rPr lang="en-US" i="1" dirty="0">
                                    <a:latin typeface="Cambria Math" panose="02040503050406030204" pitchFamily="18" charset="0"/>
                                  </a:rPr>
                                  <m:t>𝑁</m:t>
                                </m:r>
                              </m:e>
                            </m:d>
                          </m:sup>
                        </m:sSup>
                        <m:r>
                          <a:rPr lang="en-US" b="0" i="1" dirty="0" smtClean="0">
                            <a:latin typeface="Cambria Math" panose="02040503050406030204" pitchFamily="18" charset="0"/>
                          </a:rPr>
                          <m:t>,</m:t>
                        </m:r>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𝑡</m:t>
                            </m:r>
                          </m:e>
                          <m:sup>
                            <m:r>
                              <a:rPr lang="en-US" i="1" dirty="0">
                                <a:latin typeface="Cambria Math" panose="02040503050406030204" pitchFamily="18" charset="0"/>
                              </a:rPr>
                              <m:t>(</m:t>
                            </m:r>
                            <m:r>
                              <a:rPr lang="en-US" i="1" dirty="0">
                                <a:latin typeface="Cambria Math" panose="02040503050406030204" pitchFamily="18" charset="0"/>
                              </a:rPr>
                              <m:t>𝑁</m:t>
                            </m:r>
                            <m:r>
                              <a:rPr lang="en-US" i="1" dirty="0">
                                <a:latin typeface="Cambria Math" panose="02040503050406030204" pitchFamily="18" charset="0"/>
                              </a:rPr>
                              <m:t>)</m:t>
                            </m:r>
                          </m:sup>
                        </m:sSup>
                        <m:r>
                          <a:rPr lang="en-US" i="1" dirty="0">
                            <a:latin typeface="Cambria Math" panose="02040503050406030204" pitchFamily="18" charset="0"/>
                          </a:rPr>
                          <m:t>)</m:t>
                        </m:r>
                      </m:e>
                    </m:d>
                  </m:oMath>
                </a14:m>
                <a:endParaRPr lang="en-US" sz="1800" b="0" i="0" u="none" strike="noStrike" baseline="0" dirty="0">
                  <a:latin typeface="+mj-lt"/>
                </a:endParaRPr>
              </a:p>
            </p:txBody>
          </p:sp>
        </mc:Choice>
        <mc:Fallback xmlns="">
          <p:sp>
            <p:nvSpPr>
              <p:cNvPr id="4" name="Content Placeholder 3">
                <a:extLst>
                  <a:ext uri="{FF2B5EF4-FFF2-40B4-BE49-F238E27FC236}">
                    <a16:creationId xmlns:a16="http://schemas.microsoft.com/office/drawing/2014/main" id="{CC117584-9F28-3B82-162C-C3B36D70EEF1}"/>
                  </a:ext>
                </a:extLst>
              </p:cNvPr>
              <p:cNvSpPr>
                <a:spLocks noGrp="1" noRot="1" noChangeAspect="1" noMove="1" noResize="1" noEditPoints="1" noAdjustHandles="1" noChangeArrowheads="1" noChangeShapeType="1" noTextEdit="1"/>
              </p:cNvSpPr>
              <p:nvPr>
                <p:ph idx="1"/>
              </p:nvPr>
            </p:nvSpPr>
            <p:spPr>
              <a:blipFill>
                <a:blip r:embed="rId2"/>
                <a:stretch>
                  <a:fillRect l="-1125"/>
                </a:stretch>
              </a:blipFill>
            </p:spPr>
            <p:txBody>
              <a:bodyPr/>
              <a:lstStyle/>
              <a:p>
                <a:r>
                  <a:rPr lang="nl-BE">
                    <a:noFill/>
                  </a:rPr>
                  <a:t> </a:t>
                </a:r>
              </a:p>
            </p:txBody>
          </p:sp>
        </mc:Fallback>
      </mc:AlternateContent>
    </p:spTree>
    <p:extLst>
      <p:ext uri="{BB962C8B-B14F-4D97-AF65-F5344CB8AC3E}">
        <p14:creationId xmlns:p14="http://schemas.microsoft.com/office/powerpoint/2010/main" val="2197223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A899-F724-C765-B9C5-8C61F41E0D1F}"/>
              </a:ext>
            </a:extLst>
          </p:cNvPr>
          <p:cNvSpPr>
            <a:spLocks noGrp="1"/>
          </p:cNvSpPr>
          <p:nvPr>
            <p:ph type="title"/>
          </p:nvPr>
        </p:nvSpPr>
        <p:spPr/>
        <p:txBody>
          <a:bodyPr/>
          <a:lstStyle/>
          <a:p>
            <a:r>
              <a:rPr lang="en-US" dirty="0"/>
              <a:t>e.g. – classification - Nearest neighbors </a:t>
            </a:r>
            <a:endParaRPr lang="nl-BE" dirty="0"/>
          </a:p>
        </p:txBody>
      </p:sp>
      <p:sp>
        <p:nvSpPr>
          <p:cNvPr id="3" name="Slide Number Placeholder 2">
            <a:extLst>
              <a:ext uri="{FF2B5EF4-FFF2-40B4-BE49-F238E27FC236}">
                <a16:creationId xmlns:a16="http://schemas.microsoft.com/office/drawing/2014/main" id="{B434B823-070D-53E6-565B-DF6946E4B658}"/>
              </a:ext>
            </a:extLst>
          </p:cNvPr>
          <p:cNvSpPr>
            <a:spLocks noGrp="1"/>
          </p:cNvSpPr>
          <p:nvPr>
            <p:ph type="sldNum" sz="quarter" idx="11"/>
          </p:nvPr>
        </p:nvSpPr>
        <p:spPr/>
        <p:txBody>
          <a:bodyPr/>
          <a:lstStyle/>
          <a:p>
            <a:r>
              <a:rPr lang="en-US"/>
              <a:t>Page </a:t>
            </a:r>
            <a:fld id="{15EBE321-CBB1-4E91-BD14-37C8D44326FB}" type="slidenum">
              <a:rPr lang="en-US" smtClean="0"/>
              <a:pPr/>
              <a:t>29</a:t>
            </a:fld>
            <a:endParaRPr lang="en-US"/>
          </a:p>
        </p:txBody>
      </p:sp>
      <p:pic>
        <p:nvPicPr>
          <p:cNvPr id="8" name="Picture 7" descr="A diagram of a graph&#10;&#10;Description automatically generated">
            <a:extLst>
              <a:ext uri="{FF2B5EF4-FFF2-40B4-BE49-F238E27FC236}">
                <a16:creationId xmlns:a16="http://schemas.microsoft.com/office/drawing/2014/main" id="{A7E2233A-C5F6-F6F1-14D5-458789820A63}"/>
              </a:ext>
            </a:extLst>
          </p:cNvPr>
          <p:cNvPicPr>
            <a:picLocks noChangeAspect="1"/>
          </p:cNvPicPr>
          <p:nvPr/>
        </p:nvPicPr>
        <p:blipFill>
          <a:blip r:embed="rId3"/>
          <a:srcRect l="28525" t="27720" r="31560" b="1700"/>
          <a:stretch/>
        </p:blipFill>
        <p:spPr>
          <a:xfrm>
            <a:off x="8780901" y="919644"/>
            <a:ext cx="2429361" cy="1926737"/>
          </a:xfrm>
          <a:prstGeom prst="rect">
            <a:avLst/>
          </a:prstGeom>
        </p:spPr>
      </p:pic>
      <p:pic>
        <p:nvPicPr>
          <p:cNvPr id="10" name="Picture 9" descr="A diagram of a line with red and blue dots&#10;&#10;Description automatically generated">
            <a:extLst>
              <a:ext uri="{FF2B5EF4-FFF2-40B4-BE49-F238E27FC236}">
                <a16:creationId xmlns:a16="http://schemas.microsoft.com/office/drawing/2014/main" id="{54A378DA-CF61-FA54-51DB-28F4BB8D210E}"/>
              </a:ext>
            </a:extLst>
          </p:cNvPr>
          <p:cNvPicPr>
            <a:picLocks noChangeAspect="1"/>
          </p:cNvPicPr>
          <p:nvPr/>
        </p:nvPicPr>
        <p:blipFill>
          <a:blip r:embed="rId4"/>
          <a:srcRect l="31077" t="19285" r="23776" b="3872"/>
          <a:stretch/>
        </p:blipFill>
        <p:spPr>
          <a:xfrm>
            <a:off x="9165465" y="3720802"/>
            <a:ext cx="1940417" cy="1894390"/>
          </a:xfrm>
          <a:prstGeom prst="rect">
            <a:avLst/>
          </a:prstGeo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40F7545-25C2-62B5-95CE-48F9BC5C6BAE}"/>
                  </a:ext>
                </a:extLst>
              </p:cNvPr>
              <p:cNvSpPr txBox="1">
                <a:spLocks/>
              </p:cNvSpPr>
              <p:nvPr/>
            </p:nvSpPr>
            <p:spPr bwMode="black">
              <a:xfrm>
                <a:off x="316717" y="1384750"/>
                <a:ext cx="7925762" cy="4752000"/>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latin typeface="+mj-lt"/>
                  </a:rPr>
                  <a:t>Suppose we are given a novel input vector</a:t>
                </a:r>
                <a:r>
                  <a:rPr lang="en-US" b="1" dirty="0">
                    <a:latin typeface="+mj-lt"/>
                  </a:rPr>
                  <a:t> </a:t>
                </a:r>
                <a14:m>
                  <m:oMath xmlns:m="http://schemas.openxmlformats.org/officeDocument/2006/math">
                    <m:r>
                      <a:rPr lang="en-US" b="1" i="1" smtClean="0">
                        <a:latin typeface="Cambria Math" panose="02040503050406030204" pitchFamily="18" charset="0"/>
                      </a:rPr>
                      <m:t>𝒙</m:t>
                    </m:r>
                  </m:oMath>
                </a14:m>
                <a:r>
                  <a:rPr lang="en-US" b="1" dirty="0">
                    <a:latin typeface="+mj-lt"/>
                  </a:rPr>
                  <a:t> </a:t>
                </a:r>
                <a:r>
                  <a:rPr lang="en-US" dirty="0">
                    <a:latin typeface="+mj-lt"/>
                  </a:rPr>
                  <a:t>we’d like to classify</a:t>
                </a:r>
              </a:p>
              <a:p>
                <a:pPr marL="645750" lvl="2" indent="-285750">
                  <a:lnSpc>
                    <a:spcPct val="150000"/>
                  </a:lnSpc>
                </a:pPr>
                <a:r>
                  <a:rPr lang="en-US" b="1" dirty="0">
                    <a:solidFill>
                      <a:schemeClr val="accent1"/>
                    </a:solidFill>
                    <a:latin typeface="+mj-lt"/>
                  </a:rPr>
                  <a:t>The idea</a:t>
                </a:r>
                <a:r>
                  <a:rPr lang="en-US" dirty="0">
                    <a:latin typeface="+mj-lt"/>
                  </a:rPr>
                  <a:t>: find the nearest input vector to </a:t>
                </a:r>
                <a14:m>
                  <m:oMath xmlns:m="http://schemas.openxmlformats.org/officeDocument/2006/math">
                    <m:r>
                      <a:rPr lang="en-US" b="1" i="1" smtClean="0">
                        <a:latin typeface="Cambria Math" panose="02040503050406030204" pitchFamily="18" charset="0"/>
                      </a:rPr>
                      <m:t>𝒙</m:t>
                    </m:r>
                  </m:oMath>
                </a14:m>
                <a:r>
                  <a:rPr lang="en-US" dirty="0">
                    <a:latin typeface="+mj-lt"/>
                  </a:rPr>
                  <a:t> in the training set and copy its label   </a:t>
                </a:r>
              </a:p>
              <a:p>
                <a:pPr marL="645750" lvl="2" indent="-285750">
                  <a:lnSpc>
                    <a:spcPct val="150000"/>
                  </a:lnSpc>
                </a:pPr>
                <a:r>
                  <a:rPr lang="en-US" dirty="0">
                    <a:latin typeface="+mj-lt"/>
                  </a:rPr>
                  <a:t>Can formalize “nearest” in terms of Euclidean distance</a:t>
                </a:r>
              </a:p>
              <a:p>
                <a:pPr lvl="2" indent="0">
                  <a:lnSpc>
                    <a:spcPct val="150000"/>
                  </a:lnSpc>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d>
                                        <m:dPr>
                                          <m:ctrlPr>
                                            <a:rPr lang="en-US" b="1" i="1" smtClean="0">
                                              <a:latin typeface="Cambria Math" panose="02040503050406030204" pitchFamily="18" charset="0"/>
                                            </a:rPr>
                                          </m:ctrlPr>
                                        </m:dPr>
                                        <m:e>
                                          <m:r>
                                            <a:rPr lang="en-US" b="1" i="1" smtClean="0">
                                              <a:latin typeface="Cambria Math" panose="02040503050406030204" pitchFamily="18" charset="0"/>
                                            </a:rPr>
                                            <m:t>𝒂</m:t>
                                          </m:r>
                                        </m:e>
                                      </m:d>
                                    </m:sup>
                                  </m:sSup>
                                  <m:r>
                                    <a:rPr lang="en-US" b="1" i="1" smtClean="0">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b="1" i="1" smtClean="0">
                                              <a:latin typeface="Cambria Math" panose="02040503050406030204" pitchFamily="18" charset="0"/>
                                            </a:rPr>
                                          </m:ctrlPr>
                                        </m:dPr>
                                        <m:e>
                                          <m:r>
                                            <a:rPr lang="en-US" b="1" i="1" smtClean="0">
                                              <a:latin typeface="Cambria Math" panose="02040503050406030204" pitchFamily="18" charset="0"/>
                                            </a:rPr>
                                            <m:t>𝒃</m:t>
                                          </m:r>
                                        </m:e>
                                      </m:d>
                                    </m:sup>
                                  </m:sSup>
                                </m:e>
                              </m:d>
                            </m:e>
                          </m:d>
                        </m:e>
                        <m:sub>
                          <m:r>
                            <a:rPr lang="en-US" b="1" i="1" smtClean="0">
                              <a:latin typeface="Cambria Math" panose="02040503050406030204" pitchFamily="18" charset="0"/>
                            </a:rPr>
                            <m:t>𝟐</m:t>
                          </m:r>
                        </m:sub>
                      </m:sSub>
                      <m:r>
                        <a:rPr lang="en-US" b="1" i="1" smtClean="0">
                          <a:latin typeface="Cambria Math" panose="02040503050406030204" pitchFamily="18" charset="0"/>
                        </a:rPr>
                        <m:t>=</m:t>
                      </m:r>
                      <m:rad>
                        <m:radPr>
                          <m:degHide m:val="on"/>
                          <m:ctrlPr>
                            <a:rPr lang="en-US" b="1" i="1" smtClean="0">
                              <a:latin typeface="Cambria Math" panose="02040503050406030204" pitchFamily="18" charset="0"/>
                            </a:rPr>
                          </m:ctrlPr>
                        </m:radPr>
                        <m:deg/>
                        <m:e>
                          <m:sSubSup>
                            <m:sSubSupPr>
                              <m:ctrlPr>
                                <a:rPr lang="en-US" b="1" i="1" smtClean="0">
                                  <a:latin typeface="Cambria Math" panose="02040503050406030204" pitchFamily="18" charset="0"/>
                                </a:rPr>
                              </m:ctrlPr>
                            </m:sSubSupPr>
                            <m:e>
                              <m:r>
                                <a:rPr lang="en-US" b="1" i="0" smtClean="0">
                                  <a:latin typeface="Cambria Math" panose="02040503050406030204" pitchFamily="18" charset="0"/>
                                </a:rPr>
                                <m:t>𝚺</m:t>
                              </m:r>
                            </m:e>
                            <m:sub>
                              <m:r>
                                <a:rPr lang="en-US" b="1" i="0" smtClean="0">
                                  <a:latin typeface="Cambria Math" panose="02040503050406030204" pitchFamily="18" charset="0"/>
                                </a:rPr>
                                <m:t>𝐣</m:t>
                              </m:r>
                              <m:r>
                                <a:rPr lang="en-US" b="1" i="0" smtClean="0">
                                  <a:latin typeface="Cambria Math" panose="02040503050406030204" pitchFamily="18" charset="0"/>
                                </a:rPr>
                                <m:t>=</m:t>
                              </m:r>
                              <m:r>
                                <a:rPr lang="en-US" b="1" i="0" smtClean="0">
                                  <a:latin typeface="Cambria Math" panose="02040503050406030204" pitchFamily="18" charset="0"/>
                                </a:rPr>
                                <m:t>𝟏</m:t>
                              </m:r>
                            </m:sub>
                            <m:sup>
                              <m:r>
                                <a:rPr lang="en-US" b="1" i="1" smtClean="0">
                                  <a:latin typeface="Cambria Math" panose="02040503050406030204" pitchFamily="18" charset="0"/>
                                </a:rPr>
                                <m:t>𝒅</m:t>
                              </m:r>
                            </m:sup>
                          </m:sSubSup>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𝒙</m:t>
                                      </m:r>
                                    </m:e>
                                    <m:sub>
                                      <m:r>
                                        <a:rPr lang="en-US" b="1" i="1" smtClean="0">
                                          <a:latin typeface="Cambria Math" panose="02040503050406030204" pitchFamily="18" charset="0"/>
                                        </a:rPr>
                                        <m:t>𝒋</m:t>
                                      </m:r>
                                    </m:sub>
                                    <m:sup>
                                      <m:d>
                                        <m:dPr>
                                          <m:ctrlPr>
                                            <a:rPr lang="en-US" b="1" i="1" smtClean="0">
                                              <a:latin typeface="Cambria Math" panose="02040503050406030204" pitchFamily="18" charset="0"/>
                                            </a:rPr>
                                          </m:ctrlPr>
                                        </m:dPr>
                                        <m:e>
                                          <m:r>
                                            <a:rPr lang="en-US" b="1" i="1" smtClean="0">
                                              <a:latin typeface="Cambria Math" panose="02040503050406030204" pitchFamily="18" charset="0"/>
                                            </a:rPr>
                                            <m:t>𝒂</m:t>
                                          </m:r>
                                        </m:e>
                                      </m:d>
                                    </m:sup>
                                  </m:sSubSup>
                                  <m:r>
                                    <a:rPr lang="en-US" b="1" i="1" smtClean="0">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𝒙</m:t>
                                      </m:r>
                                    </m:e>
                                    <m:sub>
                                      <m:r>
                                        <a:rPr lang="en-US" b="1" i="1">
                                          <a:latin typeface="Cambria Math" panose="02040503050406030204" pitchFamily="18" charset="0"/>
                                        </a:rPr>
                                        <m:t>𝒋</m:t>
                                      </m:r>
                                    </m:sub>
                                    <m:sup>
                                      <m:d>
                                        <m:dPr>
                                          <m:ctrlPr>
                                            <a:rPr lang="en-US" b="1" i="1" smtClean="0">
                                              <a:latin typeface="Cambria Math" panose="02040503050406030204" pitchFamily="18" charset="0"/>
                                            </a:rPr>
                                          </m:ctrlPr>
                                        </m:dPr>
                                        <m:e>
                                          <m:r>
                                            <a:rPr lang="en-US" b="1" i="1" smtClean="0">
                                              <a:latin typeface="Cambria Math" panose="02040503050406030204" pitchFamily="18" charset="0"/>
                                            </a:rPr>
                                            <m:t>𝒃</m:t>
                                          </m:r>
                                        </m:e>
                                      </m:d>
                                    </m:sup>
                                  </m:sSubSup>
                                </m:e>
                              </m:d>
                            </m:e>
                            <m:sup>
                              <m:r>
                                <a:rPr lang="en-US" b="1" i="1" smtClean="0">
                                  <a:latin typeface="Cambria Math" panose="02040503050406030204" pitchFamily="18" charset="0"/>
                                </a:rPr>
                                <m:t>𝟐</m:t>
                              </m:r>
                            </m:sup>
                          </m:sSup>
                        </m:e>
                      </m:rad>
                    </m:oMath>
                  </m:oMathPara>
                </a14:m>
                <a:endParaRPr lang="en-US" b="1" i="0" dirty="0">
                  <a:latin typeface="Cambria Math" panose="02040503050406030204" pitchFamily="18" charset="0"/>
                </a:endParaRPr>
              </a:p>
              <a:p>
                <a:pPr marL="285750" lvl="1" indent="-285750">
                  <a:lnSpc>
                    <a:spcPct val="150000"/>
                  </a:lnSpc>
                  <a:buFont typeface="Arial" panose="020B0604020202020204" pitchFamily="34" charset="0"/>
                  <a:buChar char="•"/>
                </a:pPr>
                <a:r>
                  <a:rPr lang="en-US" b="1" dirty="0"/>
                  <a:t>Algorithm: </a:t>
                </a:r>
                <a:r>
                  <a:rPr lang="en-US" dirty="0"/>
                  <a:t>find </a:t>
                </a:r>
                <a14:m>
                  <m:oMath xmlns:m="http://schemas.openxmlformats.org/officeDocument/2006/math">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𝒙</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𝑡</m:t>
                        </m:r>
                      </m:e>
                      <m:sup>
                        <m:r>
                          <a:rPr lang="en-US" b="0" i="1" dirty="0" smtClean="0">
                            <a:latin typeface="Cambria Math" panose="02040503050406030204" pitchFamily="18" charset="0"/>
                          </a:rPr>
                          <m:t>∗</m:t>
                        </m:r>
                      </m:sup>
                    </m:sSup>
                    <m:r>
                      <a:rPr lang="en-US" i="1" dirty="0">
                        <a:latin typeface="Cambria Math" panose="02040503050406030204" pitchFamily="18" charset="0"/>
                      </a:rPr>
                      <m:t>)</m:t>
                    </m:r>
                  </m:oMath>
                </a14:m>
                <a:r>
                  <a:rPr lang="en-US" dirty="0">
                    <a:latin typeface="+mj-lt"/>
                  </a:rPr>
                  <a:t> (from the stored training set) closest to </a:t>
                </a:r>
                <a14:m>
                  <m:oMath xmlns:m="http://schemas.openxmlformats.org/officeDocument/2006/math">
                    <m:r>
                      <a:rPr lang="en-US" b="1" i="1" smtClean="0">
                        <a:latin typeface="Cambria Math" panose="02040503050406030204" pitchFamily="18" charset="0"/>
                      </a:rPr>
                      <m:t>𝒙</m:t>
                    </m:r>
                  </m:oMath>
                </a14:m>
                <a:r>
                  <a:rPr lang="en-US" b="1" dirty="0">
                    <a:latin typeface="+mj-lt"/>
                  </a:rPr>
                  <a:t>. </a:t>
                </a:r>
                <a:r>
                  <a:rPr lang="en-US" dirty="0">
                    <a:latin typeface="+mj-lt"/>
                  </a:rPr>
                  <a:t>That is:</a:t>
                </a:r>
              </a:p>
              <a:p>
                <a:pPr lvl="1">
                  <a:lnSpc>
                    <a:spcPct val="150000"/>
                  </a:lnSpc>
                </a:pPr>
                <a14:m>
                  <m:oMathPara xmlns:m="http://schemas.openxmlformats.org/officeDocument/2006/math">
                    <m:oMathParaPr>
                      <m:jc m:val="center"/>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𝑡𝑟𝑎𝑖𝑛</m:t>
                          </m:r>
                          <m:r>
                            <a:rPr lang="en-US" b="0" i="1" smtClean="0">
                              <a:latin typeface="Cambria Math" panose="02040503050406030204" pitchFamily="18" charset="0"/>
                            </a:rPr>
                            <m:t>.  </m:t>
                          </m:r>
                          <m:r>
                            <a:rPr lang="en-US" b="0" i="1" smtClean="0">
                              <a:latin typeface="Cambria Math" panose="02040503050406030204" pitchFamily="18" charset="0"/>
                            </a:rPr>
                            <m:t>𝑠𝑒𝑡</m:t>
                          </m:r>
                          <m:r>
                            <a:rPr lang="en-US" b="0" i="1" smtClean="0">
                              <a:latin typeface="Cambria Math" panose="02040503050406030204" pitchFamily="18" charset="0"/>
                            </a:rPr>
                            <m:t> </m:t>
                          </m:r>
                        </m:sub>
                      </m:sSub>
                      <m:r>
                        <a:rPr lang="en-US" b="0" i="1" smtClean="0">
                          <a:latin typeface="Cambria Math" panose="02040503050406030204" pitchFamily="18" charset="0"/>
                        </a:rPr>
                        <m:t> </m:t>
                      </m:r>
                      <m:r>
                        <a:rPr lang="en-US" b="0" i="1" smtClean="0">
                          <a:latin typeface="Cambria Math" panose="02040503050406030204" pitchFamily="18" charset="0"/>
                        </a:rPr>
                        <m:t>𝑑𝑖𝑠𝑡𝑎𝑛𝑐𝑒</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r>
                            <a:rPr lang="en-US" b="1" i="1" smtClean="0">
                              <a:latin typeface="Cambria Math" panose="02040503050406030204" pitchFamily="18" charset="0"/>
                            </a:rPr>
                            <m:t>𝒊</m:t>
                          </m:r>
                          <m:r>
                            <a:rPr lang="en-US" b="1" i="1" smtClean="0">
                              <a:latin typeface="Cambria Math" panose="02040503050406030204" pitchFamily="18" charset="0"/>
                            </a:rPr>
                            <m:t>)</m:t>
                          </m:r>
                        </m:sup>
                      </m:sSup>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m:oMathPara>
                </a14:m>
                <a:endParaRPr lang="en-US" dirty="0">
                  <a:latin typeface="+mj-lt"/>
                </a:endParaRPr>
              </a:p>
              <a:p>
                <a:pPr marL="645750" lvl="2" indent="-285750">
                  <a:lnSpc>
                    <a:spcPct val="150000"/>
                  </a:lnSpc>
                </a:pPr>
                <a:r>
                  <a:rPr lang="en-US" dirty="0">
                    <a:latin typeface="+mj-lt"/>
                  </a:rPr>
                  <a:t>Output: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𝑡</m:t>
                        </m:r>
                      </m:e>
                      <m:sup>
                        <m:r>
                          <a:rPr lang="en-US" i="1" dirty="0">
                            <a:latin typeface="Cambria Math" panose="02040503050406030204" pitchFamily="18" charset="0"/>
                          </a:rPr>
                          <m:t>∗</m:t>
                        </m:r>
                      </m:sup>
                    </m:sSup>
                  </m:oMath>
                </a14:m>
                <a:endParaRPr lang="en-US" dirty="0">
                  <a:latin typeface="+mj-lt"/>
                </a:endParaRPr>
              </a:p>
              <a:p>
                <a:pPr lvl="1">
                  <a:lnSpc>
                    <a:spcPct val="150000"/>
                  </a:lnSpc>
                </a:pPr>
                <a:endParaRPr lang="en-US" dirty="0">
                  <a:latin typeface="+mj-lt"/>
                </a:endParaRPr>
              </a:p>
            </p:txBody>
          </p:sp>
        </mc:Choice>
        <mc:Fallback xmlns="">
          <p:sp>
            <p:nvSpPr>
              <p:cNvPr id="4" name="Content Placeholder 3">
                <a:extLst>
                  <a:ext uri="{FF2B5EF4-FFF2-40B4-BE49-F238E27FC236}">
                    <a16:creationId xmlns:a16="http://schemas.microsoft.com/office/drawing/2014/main" id="{E40F7545-25C2-62B5-95CE-48F9BC5C6BAE}"/>
                  </a:ext>
                </a:extLst>
              </p:cNvPr>
              <p:cNvSpPr txBox="1">
                <a:spLocks noRot="1" noChangeAspect="1" noMove="1" noResize="1" noEditPoints="1" noAdjustHandles="1" noChangeArrowheads="1" noChangeShapeType="1" noTextEdit="1"/>
              </p:cNvSpPr>
              <p:nvPr/>
            </p:nvSpPr>
            <p:spPr bwMode="black">
              <a:xfrm>
                <a:off x="316717" y="1384750"/>
                <a:ext cx="7925762" cy="4752000"/>
              </a:xfrm>
              <a:prstGeom prst="rect">
                <a:avLst/>
              </a:prstGeom>
              <a:blipFill>
                <a:blip r:embed="rId5"/>
                <a:stretch>
                  <a:fillRect l="-1692" r="-538"/>
                </a:stretch>
              </a:blipFill>
            </p:spPr>
            <p:txBody>
              <a:bodyPr/>
              <a:lstStyle/>
              <a:p>
                <a:r>
                  <a:rPr lang="nl-BE">
                    <a:noFill/>
                  </a:rPr>
                  <a:t> </a:t>
                </a:r>
              </a:p>
            </p:txBody>
          </p:sp>
        </mc:Fallback>
      </mc:AlternateContent>
      <p:sp>
        <p:nvSpPr>
          <p:cNvPr id="5" name="TextBox 4">
            <a:extLst>
              <a:ext uri="{FF2B5EF4-FFF2-40B4-BE49-F238E27FC236}">
                <a16:creationId xmlns:a16="http://schemas.microsoft.com/office/drawing/2014/main" id="{3F3D56CD-91EC-372E-FE5E-365F4DB69318}"/>
              </a:ext>
            </a:extLst>
          </p:cNvPr>
          <p:cNvSpPr txBox="1"/>
          <p:nvPr/>
        </p:nvSpPr>
        <p:spPr>
          <a:xfrm>
            <a:off x="9139708" y="2979366"/>
            <a:ext cx="1894543" cy="323165"/>
          </a:xfrm>
          <a:prstGeom prst="rect">
            <a:avLst/>
          </a:prstGeom>
          <a:noFill/>
        </p:spPr>
        <p:txBody>
          <a:bodyPr wrap="square" lIns="0" tIns="0" rIns="0" bIns="0" rtlCol="0">
            <a:spAutoFit/>
          </a:bodyPr>
          <a:lstStyle/>
          <a:p>
            <a:pPr algn="l"/>
            <a:r>
              <a:rPr lang="en-US" sz="1050" dirty="0">
                <a:solidFill>
                  <a:schemeClr val="tx1"/>
                </a:solidFill>
              </a:rPr>
              <a:t>We can visualize classification setting using a Voronoi diagram</a:t>
            </a:r>
            <a:endParaRPr lang="nl-BE" sz="1050" dirty="0" err="1">
              <a:solidFill>
                <a:schemeClr val="tx1"/>
              </a:solidFill>
            </a:endParaRPr>
          </a:p>
        </p:txBody>
      </p:sp>
      <p:sp>
        <p:nvSpPr>
          <p:cNvPr id="11" name="TextBox 10">
            <a:extLst>
              <a:ext uri="{FF2B5EF4-FFF2-40B4-BE49-F238E27FC236}">
                <a16:creationId xmlns:a16="http://schemas.microsoft.com/office/drawing/2014/main" id="{58ED667D-E025-7171-1DBC-2D1CCEF946DA}"/>
              </a:ext>
            </a:extLst>
          </p:cNvPr>
          <p:cNvSpPr txBox="1"/>
          <p:nvPr/>
        </p:nvSpPr>
        <p:spPr>
          <a:xfrm>
            <a:off x="9139708" y="5753690"/>
            <a:ext cx="2180823" cy="184666"/>
          </a:xfrm>
          <a:prstGeom prst="rect">
            <a:avLst/>
          </a:prstGeom>
          <a:noFill/>
        </p:spPr>
        <p:txBody>
          <a:bodyPr wrap="square" lIns="0" tIns="0" rIns="0" bIns="0" rtlCol="0">
            <a:spAutoFit/>
          </a:bodyPr>
          <a:lstStyle/>
          <a:p>
            <a:pPr algn="ctr"/>
            <a:r>
              <a:rPr lang="en-US" sz="1200" dirty="0">
                <a:solidFill>
                  <a:schemeClr val="tx1"/>
                </a:solidFill>
              </a:rPr>
              <a:t>Decision boundary</a:t>
            </a:r>
            <a:endParaRPr lang="nl-BE" sz="1200" dirty="0" err="1">
              <a:solidFill>
                <a:schemeClr val="tx1"/>
              </a:solidFill>
            </a:endParaRPr>
          </a:p>
        </p:txBody>
      </p:sp>
    </p:spTree>
    <p:extLst>
      <p:ext uri="{BB962C8B-B14F-4D97-AF65-F5344CB8AC3E}">
        <p14:creationId xmlns:p14="http://schemas.microsoft.com/office/powerpoint/2010/main" val="351678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1. Introduction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912246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FAB05-A371-EC0C-FA3C-5011CCA07F22}"/>
              </a:ext>
            </a:extLst>
          </p:cNvPr>
          <p:cNvSpPr>
            <a:spLocks noGrp="1"/>
          </p:cNvSpPr>
          <p:nvPr>
            <p:ph type="title"/>
          </p:nvPr>
        </p:nvSpPr>
        <p:spPr/>
        <p:txBody>
          <a:bodyPr/>
          <a:lstStyle/>
          <a:p>
            <a:r>
              <a:rPr lang="en-US" dirty="0"/>
              <a:t>e.g. – Classification - Nearest neighbors </a:t>
            </a:r>
            <a:endParaRPr lang="nl-BE" dirty="0"/>
          </a:p>
        </p:txBody>
      </p:sp>
      <p:sp>
        <p:nvSpPr>
          <p:cNvPr id="3" name="Slide Number Placeholder 2">
            <a:extLst>
              <a:ext uri="{FF2B5EF4-FFF2-40B4-BE49-F238E27FC236}">
                <a16:creationId xmlns:a16="http://schemas.microsoft.com/office/drawing/2014/main" id="{7B2680E9-A066-551E-9C82-C6774BB78480}"/>
              </a:ext>
            </a:extLst>
          </p:cNvPr>
          <p:cNvSpPr>
            <a:spLocks noGrp="1"/>
          </p:cNvSpPr>
          <p:nvPr>
            <p:ph type="sldNum" sz="quarter" idx="11"/>
          </p:nvPr>
        </p:nvSpPr>
        <p:spPr/>
        <p:txBody>
          <a:bodyPr/>
          <a:lstStyle/>
          <a:p>
            <a:r>
              <a:rPr lang="en-US"/>
              <a:t>Page </a:t>
            </a:r>
            <a:fld id="{15EBE321-CBB1-4E91-BD14-37C8D44326FB}" type="slidenum">
              <a:rPr lang="en-US" smtClean="0"/>
              <a:pPr/>
              <a:t>30</a:t>
            </a:fld>
            <a:endParaRPr lang="en-US"/>
          </a:p>
        </p:txBody>
      </p:sp>
      <p:pic>
        <p:nvPicPr>
          <p:cNvPr id="6" name="Content Placeholder 5" descr="A diagram of a red and black object&#10;&#10;Description automatically generated">
            <a:extLst>
              <a:ext uri="{FF2B5EF4-FFF2-40B4-BE49-F238E27FC236}">
                <a16:creationId xmlns:a16="http://schemas.microsoft.com/office/drawing/2014/main" id="{B001E8B7-7E2A-A7E5-A579-99BE8E500ABB}"/>
              </a:ext>
            </a:extLst>
          </p:cNvPr>
          <p:cNvPicPr>
            <a:picLocks noGrp="1" noChangeAspect="1"/>
          </p:cNvPicPr>
          <p:nvPr>
            <p:ph idx="1"/>
          </p:nvPr>
        </p:nvPicPr>
        <p:blipFill>
          <a:blip r:embed="rId2"/>
          <a:srcRect l="29118" b="12312"/>
          <a:stretch/>
        </p:blipFill>
        <p:spPr>
          <a:xfrm>
            <a:off x="8593357" y="381496"/>
            <a:ext cx="2602675" cy="2433611"/>
          </a:xfrm>
        </p:spPr>
      </p:pic>
      <p:pic>
        <p:nvPicPr>
          <p:cNvPr id="8" name="Picture 7" descr="A screenshot of a math test&#10;&#10;Description automatically generated">
            <a:extLst>
              <a:ext uri="{FF2B5EF4-FFF2-40B4-BE49-F238E27FC236}">
                <a16:creationId xmlns:a16="http://schemas.microsoft.com/office/drawing/2014/main" id="{7B3BC72A-EA03-0A7A-425A-DF0A32D6922B}"/>
              </a:ext>
            </a:extLst>
          </p:cNvPr>
          <p:cNvPicPr>
            <a:picLocks noChangeAspect="1"/>
          </p:cNvPicPr>
          <p:nvPr/>
        </p:nvPicPr>
        <p:blipFill>
          <a:blip r:embed="rId3"/>
          <a:srcRect l="47165" t="49744" r="26857" b="6956"/>
          <a:stretch/>
        </p:blipFill>
        <p:spPr>
          <a:xfrm>
            <a:off x="8836768" y="3280181"/>
            <a:ext cx="2271547" cy="242042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0D5BF48-2002-CA12-7DD0-17D5197CB639}"/>
                  </a:ext>
                </a:extLst>
              </p:cNvPr>
              <p:cNvSpPr txBox="1"/>
              <p:nvPr/>
            </p:nvSpPr>
            <p:spPr>
              <a:xfrm>
                <a:off x="8927492" y="2912411"/>
                <a:ext cx="2180823" cy="184666"/>
              </a:xfrm>
              <a:prstGeom prst="rect">
                <a:avLst/>
              </a:prstGeom>
              <a:noFill/>
            </p:spPr>
            <p:txBody>
              <a:bodyPr wrap="square" lIns="0" tIns="0" rIns="0" bIns="0" rtlCol="0">
                <a:spAutoFit/>
              </a:bodyPr>
              <a:lstStyle/>
              <a:p>
                <a:pPr algn="ctr"/>
                <a:r>
                  <a:rPr lang="en-US" sz="1200" dirty="0">
                    <a:solidFill>
                      <a:schemeClr val="tx1"/>
                    </a:solidFill>
                  </a:rPr>
                  <a:t>Decision boundary in </a:t>
                </a:r>
                <a14:m>
                  <m:oMath xmlns:m="http://schemas.openxmlformats.org/officeDocument/2006/math">
                    <m:sSup>
                      <m:sSupPr>
                        <m:ctrlPr>
                          <a:rPr lang="en-US" sz="1200" i="1" dirty="0" smtClean="0">
                            <a:solidFill>
                              <a:schemeClr val="tx1"/>
                            </a:solidFill>
                            <a:latin typeface="Cambria Math" panose="02040503050406030204" pitchFamily="18" charset="0"/>
                          </a:rPr>
                        </m:ctrlPr>
                      </m:sSupPr>
                      <m:e>
                        <m:r>
                          <a:rPr lang="en-US" sz="1200" i="1" dirty="0" smtClean="0">
                            <a:solidFill>
                              <a:schemeClr val="tx1"/>
                            </a:solidFill>
                            <a:latin typeface="Cambria Math" panose="02040503050406030204" pitchFamily="18" charset="0"/>
                          </a:rPr>
                          <m:t>𝑅</m:t>
                        </m:r>
                      </m:e>
                      <m:sup>
                        <m:r>
                          <a:rPr lang="en-US" sz="1200" i="1" dirty="0" smtClean="0">
                            <a:solidFill>
                              <a:schemeClr val="tx1"/>
                            </a:solidFill>
                            <a:latin typeface="Cambria Math" panose="02040503050406030204" pitchFamily="18" charset="0"/>
                          </a:rPr>
                          <m:t>3</m:t>
                        </m:r>
                      </m:sup>
                    </m:sSup>
                  </m:oMath>
                </a14:m>
                <a:endParaRPr lang="nl-BE" sz="1200" dirty="0" err="1">
                  <a:solidFill>
                    <a:schemeClr val="tx1"/>
                  </a:solidFill>
                </a:endParaRPr>
              </a:p>
            </p:txBody>
          </p:sp>
        </mc:Choice>
        <mc:Fallback xmlns="">
          <p:sp>
            <p:nvSpPr>
              <p:cNvPr id="4" name="TextBox 3">
                <a:extLst>
                  <a:ext uri="{FF2B5EF4-FFF2-40B4-BE49-F238E27FC236}">
                    <a16:creationId xmlns:a16="http://schemas.microsoft.com/office/drawing/2014/main" id="{30D5BF48-2002-CA12-7DD0-17D5197CB639}"/>
                  </a:ext>
                </a:extLst>
              </p:cNvPr>
              <p:cNvSpPr txBox="1">
                <a:spLocks noRot="1" noChangeAspect="1" noMove="1" noResize="1" noEditPoints="1" noAdjustHandles="1" noChangeArrowheads="1" noChangeShapeType="1" noTextEdit="1"/>
              </p:cNvSpPr>
              <p:nvPr/>
            </p:nvSpPr>
            <p:spPr>
              <a:xfrm>
                <a:off x="8927492" y="2912411"/>
                <a:ext cx="2180823" cy="184666"/>
              </a:xfrm>
              <a:prstGeom prst="rect">
                <a:avLst/>
              </a:prstGeom>
              <a:blipFill>
                <a:blip r:embed="rId4"/>
                <a:stretch>
                  <a:fillRect t="-30000" b="-4666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9DFDB29A-1F0A-2FDC-A95B-AAD92DBFE998}"/>
                  </a:ext>
                </a:extLst>
              </p:cNvPr>
              <p:cNvSpPr txBox="1">
                <a:spLocks/>
              </p:cNvSpPr>
              <p:nvPr/>
            </p:nvSpPr>
            <p:spPr bwMode="black">
              <a:xfrm>
                <a:off x="411162" y="1414800"/>
                <a:ext cx="6255801" cy="4752000"/>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latin typeface="+mj-lt"/>
                  </a:rPr>
                  <a:t>Low dimensional visualizations are misleading!</a:t>
                </a:r>
              </a:p>
              <a:p>
                <a:pPr marL="285750" indent="-285750">
                  <a:lnSpc>
                    <a:spcPct val="150000"/>
                  </a:lnSpc>
                  <a:buFont typeface="Arial" panose="020B0604020202020204" pitchFamily="34" charset="0"/>
                  <a:buChar char="•"/>
                </a:pPr>
                <a:r>
                  <a:rPr lang="en-US" dirty="0">
                    <a:latin typeface="+mj-lt"/>
                  </a:rPr>
                  <a:t>In high dimensions, “most” points are far apart</a:t>
                </a:r>
              </a:p>
              <a:p>
                <a:pPr marL="285750" indent="-285750">
                  <a:lnSpc>
                    <a:spcPct val="150000"/>
                  </a:lnSpc>
                  <a:buFont typeface="Arial" panose="020B0604020202020204" pitchFamily="34" charset="0"/>
                  <a:buChar char="•"/>
                </a:pPr>
                <a:r>
                  <a:rPr lang="en-US" dirty="0">
                    <a:latin typeface="+mj-lt"/>
                  </a:rPr>
                  <a:t>If we want the nearest neighbor to be closer than </a:t>
                </a:r>
                <a14:m>
                  <m:oMath xmlns:m="http://schemas.openxmlformats.org/officeDocument/2006/math">
                    <m:r>
                      <a:rPr lang="en-US" b="0" i="1" smtClean="0">
                        <a:latin typeface="Cambria Math" panose="02040503050406030204" pitchFamily="18" charset="0"/>
                      </a:rPr>
                      <m:t>𝜖</m:t>
                    </m:r>
                  </m:oMath>
                </a14:m>
                <a:r>
                  <a:rPr lang="en-US" dirty="0">
                    <a:latin typeface="+mj-lt"/>
                  </a:rPr>
                  <a:t>, how many points do we need? </a:t>
                </a:r>
              </a:p>
              <a:p>
                <a:pPr marL="285750" indent="-285750">
                  <a:lnSpc>
                    <a:spcPct val="150000"/>
                  </a:lnSpc>
                  <a:buFont typeface="Arial" panose="020B0604020202020204" pitchFamily="34" charset="0"/>
                  <a:buChar char="•"/>
                </a:pPr>
                <a:r>
                  <a:rPr lang="en-US" dirty="0">
                    <a:latin typeface="+mj-lt"/>
                  </a:rPr>
                  <a:t>The volume of a single ball of radius </a:t>
                </a:r>
                <a14:m>
                  <m:oMath xmlns:m="http://schemas.openxmlformats.org/officeDocument/2006/math">
                    <m:r>
                      <a:rPr lang="en-US" b="0" i="1" smtClean="0">
                        <a:latin typeface="Cambria Math" panose="02040503050406030204" pitchFamily="18" charset="0"/>
                      </a:rPr>
                      <m:t>𝜖</m:t>
                    </m:r>
                  </m:oMath>
                </a14:m>
                <a:r>
                  <a:rPr lang="en-US" dirty="0">
                    <a:latin typeface="+mj-lt"/>
                  </a:rPr>
                  <a:t> is </a:t>
                </a:r>
                <a14:m>
                  <m:oMath xmlns:m="http://schemas.openxmlformats.org/officeDocument/2006/math">
                    <m:r>
                      <a:rPr lang="en-US" i="1" dirty="0" smtClean="0">
                        <a:latin typeface="Cambria Math" panose="02040503050406030204" pitchFamily="18" charset="0"/>
                      </a:rPr>
                      <m:t>𝑂</m:t>
                    </m:r>
                    <m:d>
                      <m:dPr>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𝜖</m:t>
                            </m:r>
                          </m:e>
                          <m:sup>
                            <m:r>
                              <a:rPr lang="en-US" b="0" i="1" dirty="0" smtClean="0">
                                <a:latin typeface="Cambria Math" panose="02040503050406030204" pitchFamily="18" charset="0"/>
                              </a:rPr>
                              <m:t>𝑑</m:t>
                            </m:r>
                          </m:sup>
                        </m:sSup>
                      </m:e>
                    </m:d>
                  </m:oMath>
                </a14:m>
                <a:endParaRPr lang="en-US" b="0" dirty="0">
                  <a:latin typeface="+mj-lt"/>
                </a:endParaRPr>
              </a:p>
              <a:p>
                <a:pPr marL="285750" indent="-285750">
                  <a:lnSpc>
                    <a:spcPct val="150000"/>
                  </a:lnSpc>
                  <a:buFont typeface="Arial" panose="020B0604020202020204" pitchFamily="34" charset="0"/>
                  <a:buChar char="•"/>
                </a:pPr>
                <a:r>
                  <a:rPr lang="en-US" dirty="0">
                    <a:latin typeface="+mj-lt"/>
                  </a:rPr>
                  <a:t>The total volume of </a:t>
                </a:r>
                <a14:m>
                  <m:oMath xmlns:m="http://schemas.openxmlformats.org/officeDocument/2006/math">
                    <m:sSup>
                      <m:sSupPr>
                        <m:ctrlPr>
                          <a:rPr lang="en-US"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b="0" i="1" dirty="0" smtClean="0">
                            <a:latin typeface="Cambria Math" panose="02040503050406030204" pitchFamily="18" charset="0"/>
                          </a:rPr>
                          <m:t>𝑑</m:t>
                        </m:r>
                      </m:sup>
                    </m:sSup>
                  </m:oMath>
                </a14:m>
                <a:r>
                  <a:rPr lang="en-US" dirty="0">
                    <a:latin typeface="+mj-lt"/>
                  </a:rPr>
                  <a:t> is 1</a:t>
                </a:r>
              </a:p>
              <a:p>
                <a:pPr marL="285750" indent="-285750">
                  <a:lnSpc>
                    <a:spcPct val="150000"/>
                  </a:lnSpc>
                  <a:buFont typeface="Arial" panose="020B0604020202020204" pitchFamily="34" charset="0"/>
                  <a:buChar char="•"/>
                </a:pPr>
                <a:r>
                  <a:rPr lang="en-US" dirty="0">
                    <a:latin typeface="+mj-lt"/>
                  </a:rPr>
                  <a:t>Therefore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𝜖</m:t>
                                    </m:r>
                                  </m:den>
                                </m:f>
                              </m:e>
                            </m:d>
                          </m:e>
                          <m:sup>
                            <m:r>
                              <a:rPr lang="en-US" b="0" i="1" smtClean="0">
                                <a:latin typeface="Cambria Math" panose="02040503050406030204" pitchFamily="18" charset="0"/>
                              </a:rPr>
                              <m:t>𝑑</m:t>
                            </m:r>
                          </m:sup>
                        </m:sSup>
                      </m:e>
                    </m:d>
                  </m:oMath>
                </a14:m>
                <a:r>
                  <a:rPr lang="en-US" dirty="0">
                    <a:latin typeface="+mj-lt"/>
                  </a:rPr>
                  <a:t> balls are needed to cover the volume!</a:t>
                </a:r>
              </a:p>
              <a:p>
                <a:pPr marL="285750" indent="-285750">
                  <a:lnSpc>
                    <a:spcPct val="150000"/>
                  </a:lnSpc>
                  <a:buFont typeface="Arial" panose="020B0604020202020204" pitchFamily="34" charset="0"/>
                  <a:buChar char="•"/>
                </a:pPr>
                <a:r>
                  <a:rPr lang="en-US" dirty="0">
                    <a:latin typeface="+mj-lt"/>
                  </a:rPr>
                  <a:t>This is the </a:t>
                </a:r>
                <a:r>
                  <a:rPr lang="en-US" b="1" dirty="0">
                    <a:solidFill>
                      <a:schemeClr val="accent1"/>
                    </a:solidFill>
                    <a:latin typeface="+mj-lt"/>
                  </a:rPr>
                  <a:t>curse of dimensionality</a:t>
                </a:r>
              </a:p>
            </p:txBody>
          </p:sp>
        </mc:Choice>
        <mc:Fallback xmlns="">
          <p:sp>
            <p:nvSpPr>
              <p:cNvPr id="5" name="Content Placeholder 3">
                <a:extLst>
                  <a:ext uri="{FF2B5EF4-FFF2-40B4-BE49-F238E27FC236}">
                    <a16:creationId xmlns:a16="http://schemas.microsoft.com/office/drawing/2014/main" id="{9DFDB29A-1F0A-2FDC-A95B-AAD92DBFE998}"/>
                  </a:ext>
                </a:extLst>
              </p:cNvPr>
              <p:cNvSpPr txBox="1">
                <a:spLocks noRot="1" noChangeAspect="1" noMove="1" noResize="1" noEditPoints="1" noAdjustHandles="1" noChangeArrowheads="1" noChangeShapeType="1" noTextEdit="1"/>
              </p:cNvSpPr>
              <p:nvPr/>
            </p:nvSpPr>
            <p:spPr bwMode="black">
              <a:xfrm>
                <a:off x="411162" y="1414800"/>
                <a:ext cx="6255801" cy="4752000"/>
              </a:xfrm>
              <a:prstGeom prst="rect">
                <a:avLst/>
              </a:prstGeom>
              <a:blipFill>
                <a:blip r:embed="rId5"/>
                <a:stretch>
                  <a:fillRect l="-2045" r="-292"/>
                </a:stretch>
              </a:blipFill>
            </p:spPr>
            <p:txBody>
              <a:bodyPr/>
              <a:lstStyle/>
              <a:p>
                <a:r>
                  <a:rPr lang="nl-BE">
                    <a:noFill/>
                  </a:rPr>
                  <a:t> </a:t>
                </a:r>
              </a:p>
            </p:txBody>
          </p:sp>
        </mc:Fallback>
      </mc:AlternateContent>
      <p:sp>
        <p:nvSpPr>
          <p:cNvPr id="7" name="TextBox 6">
            <a:extLst>
              <a:ext uri="{FF2B5EF4-FFF2-40B4-BE49-F238E27FC236}">
                <a16:creationId xmlns:a16="http://schemas.microsoft.com/office/drawing/2014/main" id="{75EE35F8-F828-8F20-21CB-C96E134220F2}"/>
              </a:ext>
            </a:extLst>
          </p:cNvPr>
          <p:cNvSpPr txBox="1"/>
          <p:nvPr/>
        </p:nvSpPr>
        <p:spPr>
          <a:xfrm>
            <a:off x="9067013" y="5726652"/>
            <a:ext cx="2180823" cy="184666"/>
          </a:xfrm>
          <a:prstGeom prst="rect">
            <a:avLst/>
          </a:prstGeom>
          <a:noFill/>
        </p:spPr>
        <p:txBody>
          <a:bodyPr wrap="square" lIns="0" tIns="0" rIns="0" bIns="0" rtlCol="0">
            <a:spAutoFit/>
          </a:bodyPr>
          <a:lstStyle/>
          <a:p>
            <a:pPr algn="ctr"/>
            <a:r>
              <a:rPr lang="en-US" sz="1200" dirty="0">
                <a:solidFill>
                  <a:schemeClr val="tx1"/>
                </a:solidFill>
              </a:rPr>
              <a:t>Curse of dimensionality</a:t>
            </a:r>
            <a:endParaRPr lang="nl-BE" sz="1200" dirty="0" err="1">
              <a:solidFill>
                <a:schemeClr val="tx1"/>
              </a:solidFill>
            </a:endParaRPr>
          </a:p>
        </p:txBody>
      </p:sp>
    </p:spTree>
    <p:extLst>
      <p:ext uri="{BB962C8B-B14F-4D97-AF65-F5344CB8AC3E}">
        <p14:creationId xmlns:p14="http://schemas.microsoft.com/office/powerpoint/2010/main" val="2806009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5B9F-0B44-D1CE-BD9C-3033BB64A8F0}"/>
              </a:ext>
            </a:extLst>
          </p:cNvPr>
          <p:cNvSpPr>
            <a:spLocks noGrp="1"/>
          </p:cNvSpPr>
          <p:nvPr>
            <p:ph type="title"/>
          </p:nvPr>
        </p:nvSpPr>
        <p:spPr/>
        <p:txBody>
          <a:bodyPr/>
          <a:lstStyle/>
          <a:p>
            <a:r>
              <a:rPr lang="en-US" dirty="0"/>
              <a:t>Intrinsic dimension is what matters!</a:t>
            </a:r>
            <a:endParaRPr lang="nl-BE" dirty="0"/>
          </a:p>
        </p:txBody>
      </p:sp>
      <p:sp>
        <p:nvSpPr>
          <p:cNvPr id="3" name="Slide Number Placeholder 2">
            <a:extLst>
              <a:ext uri="{FF2B5EF4-FFF2-40B4-BE49-F238E27FC236}">
                <a16:creationId xmlns:a16="http://schemas.microsoft.com/office/drawing/2014/main" id="{D6F408D0-743E-3951-3C23-3EFE41197AAE}"/>
              </a:ext>
            </a:extLst>
          </p:cNvPr>
          <p:cNvSpPr>
            <a:spLocks noGrp="1"/>
          </p:cNvSpPr>
          <p:nvPr>
            <p:ph type="sldNum" sz="quarter" idx="11"/>
          </p:nvPr>
        </p:nvSpPr>
        <p:spPr/>
        <p:txBody>
          <a:bodyPr/>
          <a:lstStyle/>
          <a:p>
            <a:r>
              <a:rPr lang="en-US"/>
              <a:t>Page </a:t>
            </a:r>
            <a:fld id="{15EBE321-CBB1-4E91-BD14-37C8D44326FB}" type="slidenum">
              <a:rPr lang="en-US" smtClean="0"/>
              <a:pPr/>
              <a:t>31</a:t>
            </a:fld>
            <a:endParaRPr lang="en-US"/>
          </a:p>
        </p:txBody>
      </p:sp>
      <p:sp>
        <p:nvSpPr>
          <p:cNvPr id="4" name="Content Placeholder 3">
            <a:extLst>
              <a:ext uri="{FF2B5EF4-FFF2-40B4-BE49-F238E27FC236}">
                <a16:creationId xmlns:a16="http://schemas.microsoft.com/office/drawing/2014/main" id="{982AD56A-8271-481B-35A4-CA6694B6C20D}"/>
              </a:ext>
            </a:extLst>
          </p:cNvPr>
          <p:cNvSpPr txBox="1">
            <a:spLocks/>
          </p:cNvSpPr>
          <p:nvPr/>
        </p:nvSpPr>
        <p:spPr bwMode="black">
          <a:xfrm>
            <a:off x="410400" y="1114293"/>
            <a:ext cx="11664928" cy="4752000"/>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latin typeface="+mj-lt"/>
              </a:rPr>
              <a:t>Saving grace: some datasets (e.g. images may have low intrinsic dimension, i.e. lie on or near a low-dimensional manifold </a:t>
            </a:r>
          </a:p>
          <a:p>
            <a:pPr marL="285750" indent="-285750">
              <a:lnSpc>
                <a:spcPct val="150000"/>
              </a:lnSpc>
              <a:buFont typeface="Arial" panose="020B0604020202020204" pitchFamily="34" charset="0"/>
              <a:buChar char="•"/>
            </a:pPr>
            <a:endParaRPr lang="en-US" dirty="0">
              <a:latin typeface="+mj-lt"/>
            </a:endParaRPr>
          </a:p>
          <a:p>
            <a:pPr marL="285750" indent="-285750">
              <a:lnSpc>
                <a:spcPct val="150000"/>
              </a:lnSpc>
              <a:buFont typeface="Arial" panose="020B0604020202020204" pitchFamily="34" charset="0"/>
              <a:buChar char="•"/>
            </a:pPr>
            <a:endParaRPr lang="en-US" dirty="0">
              <a:latin typeface="+mj-lt"/>
            </a:endParaRPr>
          </a:p>
          <a:p>
            <a:pPr marL="285750" indent="-285750">
              <a:lnSpc>
                <a:spcPct val="150000"/>
              </a:lnSpc>
              <a:buFont typeface="Arial" panose="020B0604020202020204" pitchFamily="34" charset="0"/>
              <a:buChar char="•"/>
            </a:pPr>
            <a:endParaRPr lang="en-US" dirty="0">
              <a:latin typeface="+mj-lt"/>
            </a:endParaRPr>
          </a:p>
          <a:p>
            <a:pPr marL="285750" indent="-285750">
              <a:lnSpc>
                <a:spcPct val="150000"/>
              </a:lnSpc>
              <a:buFont typeface="Arial" panose="020B0604020202020204" pitchFamily="34" charset="0"/>
              <a:buChar char="•"/>
            </a:pPr>
            <a:r>
              <a:rPr lang="en-US" dirty="0">
                <a:latin typeface="+mj-lt"/>
              </a:rPr>
              <a:t>The neighborhood structure and hence the curse of dimensionality depends on the intrinsic dimension</a:t>
            </a:r>
          </a:p>
          <a:p>
            <a:pPr marL="285750" indent="-285750">
              <a:lnSpc>
                <a:spcPct val="150000"/>
              </a:lnSpc>
              <a:buFont typeface="Arial" panose="020B0604020202020204" pitchFamily="34" charset="0"/>
              <a:buChar char="•"/>
            </a:pPr>
            <a:r>
              <a:rPr lang="en-US" b="0" dirty="0">
                <a:latin typeface="+mj-lt"/>
              </a:rPr>
              <a:t>The space of </a:t>
            </a:r>
            <a:r>
              <a:rPr lang="en-US" dirty="0">
                <a:latin typeface="+mj-lt"/>
              </a:rPr>
              <a:t>pixel images below is 3-million dimensional. The intrinsic space dimension (degrees of freedom) is much smaller (there are structures/patterns)</a:t>
            </a:r>
            <a:endParaRPr lang="en-US" b="0" dirty="0">
              <a:latin typeface="+mj-lt"/>
            </a:endParaRPr>
          </a:p>
        </p:txBody>
      </p:sp>
      <p:pic>
        <p:nvPicPr>
          <p:cNvPr id="7" name="Picture 6">
            <a:extLst>
              <a:ext uri="{FF2B5EF4-FFF2-40B4-BE49-F238E27FC236}">
                <a16:creationId xmlns:a16="http://schemas.microsoft.com/office/drawing/2014/main" id="{FC169293-9DB2-1EBA-4C78-E396A99BCD92}"/>
              </a:ext>
            </a:extLst>
          </p:cNvPr>
          <p:cNvPicPr>
            <a:picLocks noChangeAspect="1"/>
          </p:cNvPicPr>
          <p:nvPr/>
        </p:nvPicPr>
        <p:blipFill>
          <a:blip r:embed="rId2"/>
          <a:stretch>
            <a:fillRect/>
          </a:stretch>
        </p:blipFill>
        <p:spPr>
          <a:xfrm>
            <a:off x="3670478" y="1908553"/>
            <a:ext cx="5275475" cy="1378469"/>
          </a:xfrm>
          <a:prstGeom prst="rect">
            <a:avLst/>
          </a:prstGeom>
        </p:spPr>
      </p:pic>
      <p:pic>
        <p:nvPicPr>
          <p:cNvPr id="9" name="Picture 8">
            <a:extLst>
              <a:ext uri="{FF2B5EF4-FFF2-40B4-BE49-F238E27FC236}">
                <a16:creationId xmlns:a16="http://schemas.microsoft.com/office/drawing/2014/main" id="{377FB24D-357F-8E65-F933-088902B622CB}"/>
              </a:ext>
            </a:extLst>
          </p:cNvPr>
          <p:cNvPicPr>
            <a:picLocks noChangeAspect="1"/>
          </p:cNvPicPr>
          <p:nvPr/>
        </p:nvPicPr>
        <p:blipFill>
          <a:blip r:embed="rId3"/>
          <a:stretch>
            <a:fillRect/>
          </a:stretch>
        </p:blipFill>
        <p:spPr>
          <a:xfrm>
            <a:off x="4764771" y="4690666"/>
            <a:ext cx="3314987" cy="1893734"/>
          </a:xfrm>
          <a:prstGeom prst="rect">
            <a:avLst/>
          </a:prstGeom>
        </p:spPr>
      </p:pic>
    </p:spTree>
    <p:extLst>
      <p:ext uri="{BB962C8B-B14F-4D97-AF65-F5344CB8AC3E}">
        <p14:creationId xmlns:p14="http://schemas.microsoft.com/office/powerpoint/2010/main" val="87151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832E9-D839-4E30-0C12-270D3A8D4906}"/>
              </a:ext>
            </a:extLst>
          </p:cNvPr>
          <p:cNvSpPr>
            <a:spLocks noGrp="1"/>
          </p:cNvSpPr>
          <p:nvPr>
            <p:ph type="title"/>
          </p:nvPr>
        </p:nvSpPr>
        <p:spPr/>
        <p:txBody>
          <a:bodyPr/>
          <a:lstStyle/>
          <a:p>
            <a:r>
              <a:rPr lang="en-US" dirty="0"/>
              <a:t>Normalization</a:t>
            </a:r>
            <a:endParaRPr lang="nl-BE" dirty="0"/>
          </a:p>
        </p:txBody>
      </p:sp>
      <p:sp>
        <p:nvSpPr>
          <p:cNvPr id="3" name="Slide Number Placeholder 2">
            <a:extLst>
              <a:ext uri="{FF2B5EF4-FFF2-40B4-BE49-F238E27FC236}">
                <a16:creationId xmlns:a16="http://schemas.microsoft.com/office/drawing/2014/main" id="{7360F38F-E3A3-2583-9C06-1F8F6E6190A0}"/>
              </a:ext>
            </a:extLst>
          </p:cNvPr>
          <p:cNvSpPr>
            <a:spLocks noGrp="1"/>
          </p:cNvSpPr>
          <p:nvPr>
            <p:ph type="sldNum" sz="quarter" idx="11"/>
          </p:nvPr>
        </p:nvSpPr>
        <p:spPr/>
        <p:txBody>
          <a:bodyPr/>
          <a:lstStyle/>
          <a:p>
            <a:r>
              <a:rPr lang="en-US"/>
              <a:t>Page </a:t>
            </a:r>
            <a:fld id="{15EBE321-CBB1-4E91-BD14-37C8D44326FB}" type="slidenum">
              <a:rPr lang="en-US" smtClean="0"/>
              <a:pPr/>
              <a:t>32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1CE5820-C01C-256A-EE27-0603BFFD709B}"/>
                  </a:ext>
                </a:extLst>
              </p:cNvPr>
              <p:cNvSpPr>
                <a:spLocks noGrp="1"/>
              </p:cNvSpPr>
              <p:nvPr>
                <p:ph idx="1"/>
              </p:nvPr>
            </p:nvSpPr>
            <p:spPr/>
            <p:txBody>
              <a:bodyPr/>
              <a:lstStyle/>
              <a:p>
                <a:pPr marL="285750" indent="-285750">
                  <a:buFont typeface="Arial" panose="020B0604020202020204" pitchFamily="34" charset="0"/>
                  <a:buChar char="•"/>
                </a:pPr>
                <a:r>
                  <a:rPr lang="en-US" dirty="0"/>
                  <a:t>Nearest neighbors are sensitive to the ranges/scales of the different features</a:t>
                </a:r>
              </a:p>
              <a:p>
                <a:pPr marL="285750" indent="-285750">
                  <a:buFont typeface="Arial" panose="020B0604020202020204" pitchFamily="34" charset="0"/>
                  <a:buChar char="•"/>
                </a:pPr>
                <a:r>
                  <a:rPr lang="en-US" dirty="0"/>
                  <a:t> Datasets units are often arbitrary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Simple fix: </a:t>
                </a:r>
                <a:r>
                  <a:rPr lang="en-US" b="1" dirty="0">
                    <a:solidFill>
                      <a:schemeClr val="accent1"/>
                    </a:solidFill>
                  </a:rPr>
                  <a:t>normalize</a:t>
                </a:r>
                <a:r>
                  <a:rPr lang="en-US" dirty="0"/>
                  <a:t> each dimension to have </a:t>
                </a:r>
                <a:r>
                  <a:rPr lang="en-US" b="1" dirty="0">
                    <a:solidFill>
                      <a:schemeClr val="accent3"/>
                    </a:solidFill>
                  </a:rPr>
                  <a:t>zero mean </a:t>
                </a:r>
                <a:r>
                  <a:rPr lang="en-US" dirty="0"/>
                  <a:t>and </a:t>
                </a:r>
                <a:r>
                  <a:rPr lang="en-US" b="1" dirty="0">
                    <a:solidFill>
                      <a:schemeClr val="accent3"/>
                    </a:solidFill>
                  </a:rPr>
                  <a:t>unit variance</a:t>
                </a:r>
              </a:p>
              <a:p>
                <a:pPr marL="285750" indent="-285750">
                  <a:buFont typeface="Arial" panose="020B0604020202020204" pitchFamily="34" charset="0"/>
                  <a:buChar char="•"/>
                </a:pPr>
                <a:r>
                  <a:rPr lang="en-US" dirty="0"/>
                  <a:t>i.e. compute the mean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𝑗</m:t>
                        </m:r>
                      </m:sub>
                    </m:sSub>
                  </m:oMath>
                </a14:m>
                <a:r>
                  <a:rPr lang="en-US" dirty="0"/>
                  <a:t> and variance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𝑗</m:t>
                        </m:r>
                      </m:sub>
                    </m:sSub>
                  </m:oMath>
                </a14:m>
                <a:r>
                  <a:rPr lang="en-US" dirty="0"/>
                  <a:t> and take </a:t>
                </a:r>
              </a:p>
              <a:p>
                <a:pPr algn="ct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𝑗</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𝜎</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 </m:t>
                        </m:r>
                      </m:den>
                    </m:f>
                  </m:oMath>
                </a14:m>
                <a:r>
                  <a:rPr lang="nl-BE" sz="2400" dirty="0"/>
                  <a:t> </a:t>
                </a:r>
                <a:endParaRPr lang="nl-BE" dirty="0"/>
              </a:p>
            </p:txBody>
          </p:sp>
        </mc:Choice>
        <mc:Fallback xmlns="">
          <p:sp>
            <p:nvSpPr>
              <p:cNvPr id="4" name="Content Placeholder 3">
                <a:extLst>
                  <a:ext uri="{FF2B5EF4-FFF2-40B4-BE49-F238E27FC236}">
                    <a16:creationId xmlns:a16="http://schemas.microsoft.com/office/drawing/2014/main" id="{C1CE5820-C01C-256A-EE27-0603BFFD709B}"/>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nl-BE">
                    <a:noFill/>
                  </a:rPr>
                  <a:t> </a:t>
                </a:r>
              </a:p>
            </p:txBody>
          </p:sp>
        </mc:Fallback>
      </mc:AlternateContent>
      <p:pic>
        <p:nvPicPr>
          <p:cNvPr id="5" name="Picture 4">
            <a:extLst>
              <a:ext uri="{FF2B5EF4-FFF2-40B4-BE49-F238E27FC236}">
                <a16:creationId xmlns:a16="http://schemas.microsoft.com/office/drawing/2014/main" id="{98113009-02C2-374A-E66B-3820B11CC566}"/>
              </a:ext>
            </a:extLst>
          </p:cNvPr>
          <p:cNvPicPr>
            <a:picLocks noChangeAspect="1"/>
          </p:cNvPicPr>
          <p:nvPr/>
        </p:nvPicPr>
        <p:blipFill>
          <a:blip r:embed="rId3"/>
          <a:stretch>
            <a:fillRect/>
          </a:stretch>
        </p:blipFill>
        <p:spPr>
          <a:xfrm>
            <a:off x="3557516" y="2270832"/>
            <a:ext cx="4849173" cy="1790307"/>
          </a:xfrm>
          <a:prstGeom prst="rect">
            <a:avLst/>
          </a:prstGeom>
        </p:spPr>
      </p:pic>
    </p:spTree>
    <p:extLst>
      <p:ext uri="{BB962C8B-B14F-4D97-AF65-F5344CB8AC3E}">
        <p14:creationId xmlns:p14="http://schemas.microsoft.com/office/powerpoint/2010/main" val="368122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5449-F6B6-FB56-E110-BA635BF45264}"/>
              </a:ext>
            </a:extLst>
          </p:cNvPr>
          <p:cNvSpPr>
            <a:spLocks noGrp="1"/>
          </p:cNvSpPr>
          <p:nvPr>
            <p:ph type="title"/>
          </p:nvPr>
        </p:nvSpPr>
        <p:spPr/>
        <p:txBody>
          <a:bodyPr/>
          <a:lstStyle/>
          <a:p>
            <a:r>
              <a:rPr lang="en-US" i="0" dirty="0">
                <a:effectLst/>
              </a:rPr>
              <a:t>Comparing different clustering algorithms on toy datasets</a:t>
            </a:r>
            <a:br>
              <a:rPr lang="en-US" b="0" i="0" dirty="0">
                <a:effectLst/>
                <a:latin typeface="-apple-system"/>
              </a:rPr>
            </a:br>
            <a:endParaRPr lang="nl-BE" dirty="0"/>
          </a:p>
        </p:txBody>
      </p:sp>
      <p:sp>
        <p:nvSpPr>
          <p:cNvPr id="3" name="Slide Number Placeholder 2">
            <a:extLst>
              <a:ext uri="{FF2B5EF4-FFF2-40B4-BE49-F238E27FC236}">
                <a16:creationId xmlns:a16="http://schemas.microsoft.com/office/drawing/2014/main" id="{48177833-B02D-A1B5-2ADE-F22D3E621E2E}"/>
              </a:ext>
            </a:extLst>
          </p:cNvPr>
          <p:cNvSpPr>
            <a:spLocks noGrp="1"/>
          </p:cNvSpPr>
          <p:nvPr>
            <p:ph type="sldNum" sz="quarter" idx="11"/>
          </p:nvPr>
        </p:nvSpPr>
        <p:spPr/>
        <p:txBody>
          <a:bodyPr/>
          <a:lstStyle/>
          <a:p>
            <a:r>
              <a:rPr lang="en-US"/>
              <a:t>Page </a:t>
            </a:r>
            <a:fld id="{15EBE321-CBB1-4E91-BD14-37C8D44326FB}" type="slidenum">
              <a:rPr lang="en-US" smtClean="0"/>
              <a:pPr/>
              <a:t>33</a:t>
            </a:fld>
            <a:endParaRPr lang="en-US"/>
          </a:p>
        </p:txBody>
      </p:sp>
      <p:sp>
        <p:nvSpPr>
          <p:cNvPr id="4" name="Content Placeholder 3">
            <a:extLst>
              <a:ext uri="{FF2B5EF4-FFF2-40B4-BE49-F238E27FC236}">
                <a16:creationId xmlns:a16="http://schemas.microsoft.com/office/drawing/2014/main" id="{95DA1288-2395-1277-87FF-874242D56D8D}"/>
              </a:ext>
            </a:extLst>
          </p:cNvPr>
          <p:cNvSpPr>
            <a:spLocks noGrp="1"/>
          </p:cNvSpPr>
          <p:nvPr>
            <p:ph idx="1"/>
          </p:nvPr>
        </p:nvSpPr>
        <p:spPr>
          <a:xfrm>
            <a:off x="322720" y="1115778"/>
            <a:ext cx="5967971" cy="4752000"/>
          </a:xfrm>
        </p:spPr>
        <p:txBody>
          <a:bodyPr/>
          <a:lstStyle/>
          <a:p>
            <a:pPr marL="285750" indent="-285750" algn="l">
              <a:lnSpc>
                <a:spcPct val="150000"/>
              </a:lnSpc>
              <a:buFont typeface="Arial" panose="020B0604020202020204" pitchFamily="34" charset="0"/>
              <a:buChar char="•"/>
            </a:pPr>
            <a:r>
              <a:rPr lang="en-US" b="0" i="0" dirty="0">
                <a:effectLst/>
                <a:latin typeface="+mj-lt"/>
              </a:rPr>
              <a:t>From scikit-learn: This example shows characteristics of different clustering algorithms on datasets that are “interesting” but still in 2D. With the exception of the last dataset, the parameters of each of these dataset-algorithm pairs has been tuned to produce good clustering results. </a:t>
            </a:r>
          </a:p>
          <a:p>
            <a:pPr marL="285750" indent="-285750" algn="l">
              <a:lnSpc>
                <a:spcPct val="150000"/>
              </a:lnSpc>
              <a:buFont typeface="Arial" panose="020B0604020202020204" pitchFamily="34" charset="0"/>
              <a:buChar char="•"/>
            </a:pPr>
            <a:r>
              <a:rPr lang="en-US" b="0" i="0" dirty="0">
                <a:effectLst/>
                <a:latin typeface="+mj-lt"/>
              </a:rPr>
              <a:t>The last dataset is an example of a ‘null’ situation for clustering: the data is homogeneous, and there is no good clustering.</a:t>
            </a:r>
          </a:p>
          <a:p>
            <a:pPr marL="285750" indent="-285750" algn="l">
              <a:lnSpc>
                <a:spcPct val="150000"/>
              </a:lnSpc>
              <a:buFont typeface="Arial" panose="020B0604020202020204" pitchFamily="34" charset="0"/>
              <a:buChar char="•"/>
            </a:pPr>
            <a:r>
              <a:rPr lang="en-US" b="0" i="0" dirty="0">
                <a:effectLst/>
                <a:latin typeface="+mj-lt"/>
              </a:rPr>
              <a:t>While these examples give some intuition about the algorithms, this intuition might not apply to very high dimensional data.</a:t>
            </a:r>
          </a:p>
          <a:p>
            <a:pPr marL="285750" indent="-285750">
              <a:lnSpc>
                <a:spcPct val="150000"/>
              </a:lnSpc>
              <a:buFont typeface="Arial" panose="020B0604020202020204" pitchFamily="34" charset="0"/>
              <a:buChar char="•"/>
            </a:pPr>
            <a:endParaRPr lang="nl-BE" dirty="0">
              <a:latin typeface="+mj-lt"/>
            </a:endParaRPr>
          </a:p>
        </p:txBody>
      </p:sp>
      <p:pic>
        <p:nvPicPr>
          <p:cNvPr id="2050" name="Picture 2" descr="MiniBatch KMeans, Affinity Propagation, MeanShift, Spectral Clustering, Ward, Agglomerative Clustering, DBSCAN, HDBSCAN, OPTICS, BIRCH, Gaussian Mixture">
            <a:extLst>
              <a:ext uri="{FF2B5EF4-FFF2-40B4-BE49-F238E27FC236}">
                <a16:creationId xmlns:a16="http://schemas.microsoft.com/office/drawing/2014/main" id="{1850464D-AFB1-F7FC-C669-BABBCADFE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423" y="1468698"/>
            <a:ext cx="5100857" cy="31578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C304C7-9DF3-2A2B-3DA8-73AA0E5E4BBC}"/>
              </a:ext>
            </a:extLst>
          </p:cNvPr>
          <p:cNvSpPr txBox="1"/>
          <p:nvPr/>
        </p:nvSpPr>
        <p:spPr>
          <a:xfrm>
            <a:off x="6674904" y="4778868"/>
            <a:ext cx="5419726" cy="261610"/>
          </a:xfrm>
          <a:prstGeom prst="rect">
            <a:avLst/>
          </a:prstGeom>
          <a:noFill/>
        </p:spPr>
        <p:txBody>
          <a:bodyPr wrap="square">
            <a:spAutoFit/>
          </a:bodyPr>
          <a:lstStyle/>
          <a:p>
            <a:r>
              <a:rPr lang="nl-BE" sz="1100" dirty="0">
                <a:latin typeface="+mj-lt"/>
                <a:hlinkClick r:id="rId3"/>
              </a:rPr>
              <a:t>https://scikit-learn.org/stable/auto_examples/cluster/plot_cluster_comparison.html</a:t>
            </a:r>
            <a:endParaRPr lang="nl-BE" sz="1100" dirty="0">
              <a:latin typeface="+mj-lt"/>
            </a:endParaRPr>
          </a:p>
        </p:txBody>
      </p:sp>
    </p:spTree>
    <p:extLst>
      <p:ext uri="{BB962C8B-B14F-4D97-AF65-F5344CB8AC3E}">
        <p14:creationId xmlns:p14="http://schemas.microsoft.com/office/powerpoint/2010/main" val="1811398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0" y="3780000"/>
            <a:ext cx="11105959" cy="1477328"/>
          </a:xfrm>
        </p:spPr>
        <p:txBody>
          <a:bodyPr/>
          <a:lstStyle/>
          <a:p>
            <a:r>
              <a:rPr lang="en-US" dirty="0"/>
              <a:t>5. Neural networks – multilayer perceptron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984F1296-6228-0726-B70E-C2C2A75A7557}"/>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582823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4A73-7835-769A-1DD3-CACD92151C3F}"/>
              </a:ext>
            </a:extLst>
          </p:cNvPr>
          <p:cNvSpPr>
            <a:spLocks noGrp="1"/>
          </p:cNvSpPr>
          <p:nvPr>
            <p:ph type="title"/>
          </p:nvPr>
        </p:nvSpPr>
        <p:spPr/>
        <p:txBody>
          <a:bodyPr/>
          <a:lstStyle/>
          <a:p>
            <a:r>
              <a:rPr lang="en-US" dirty="0"/>
              <a:t>A brief overview</a:t>
            </a:r>
            <a:endParaRPr lang="nl-BE" dirty="0"/>
          </a:p>
        </p:txBody>
      </p:sp>
      <p:sp>
        <p:nvSpPr>
          <p:cNvPr id="3" name="Slide Number Placeholder 2">
            <a:extLst>
              <a:ext uri="{FF2B5EF4-FFF2-40B4-BE49-F238E27FC236}">
                <a16:creationId xmlns:a16="http://schemas.microsoft.com/office/drawing/2014/main" id="{5F30B948-9EDD-7CDB-38B1-5FE67824542C}"/>
              </a:ext>
            </a:extLst>
          </p:cNvPr>
          <p:cNvSpPr>
            <a:spLocks noGrp="1"/>
          </p:cNvSpPr>
          <p:nvPr>
            <p:ph type="sldNum" sz="quarter" idx="11"/>
          </p:nvPr>
        </p:nvSpPr>
        <p:spPr/>
        <p:txBody>
          <a:bodyPr/>
          <a:lstStyle/>
          <a:p>
            <a:r>
              <a:rPr lang="en-US"/>
              <a:t>Page </a:t>
            </a:r>
            <a:fld id="{15EBE321-CBB1-4E91-BD14-37C8D44326FB}" type="slidenum">
              <a:rPr lang="en-US" smtClean="0"/>
              <a:pPr/>
              <a:t>35</a:t>
            </a:fld>
            <a:endParaRPr lang="en-US"/>
          </a:p>
        </p:txBody>
      </p:sp>
      <p:sp>
        <p:nvSpPr>
          <p:cNvPr id="4" name="Content Placeholder 3">
            <a:extLst>
              <a:ext uri="{FF2B5EF4-FFF2-40B4-BE49-F238E27FC236}">
                <a16:creationId xmlns:a16="http://schemas.microsoft.com/office/drawing/2014/main" id="{EE5A80F3-5007-A85B-B148-43F29497012D}"/>
              </a:ext>
            </a:extLst>
          </p:cNvPr>
          <p:cNvSpPr>
            <a:spLocks noGrp="1"/>
          </p:cNvSpPr>
          <p:nvPr>
            <p:ph idx="1"/>
          </p:nvPr>
        </p:nvSpPr>
        <p:spPr>
          <a:xfrm>
            <a:off x="410400" y="3004819"/>
            <a:ext cx="5209350" cy="3423600"/>
          </a:xfrm>
        </p:spPr>
        <p:txBody>
          <a:bodyPr/>
          <a:lstStyle/>
          <a:p>
            <a:pPr marL="285750" indent="-285750">
              <a:lnSpc>
                <a:spcPct val="100000"/>
              </a:lnSpc>
              <a:buFont typeface="Arial" panose="020B0604020202020204" pitchFamily="34" charset="0"/>
              <a:buChar char="•"/>
            </a:pPr>
            <a:r>
              <a:rPr lang="en-US" b="1" dirty="0">
                <a:solidFill>
                  <a:schemeClr val="accent1"/>
                </a:solidFill>
              </a:rPr>
              <a:t>Neurons (Nodes):</a:t>
            </a:r>
            <a:endParaRPr lang="en-US" dirty="0">
              <a:solidFill>
                <a:schemeClr val="accent1"/>
              </a:solidFill>
            </a:endParaRPr>
          </a:p>
          <a:p>
            <a:pPr marL="742950" lvl="1" indent="-285750">
              <a:lnSpc>
                <a:spcPct val="100000"/>
              </a:lnSpc>
              <a:buFont typeface="Arial" panose="020B0604020202020204" pitchFamily="34" charset="0"/>
              <a:buChar char="•"/>
            </a:pPr>
            <a:r>
              <a:rPr lang="en-US" dirty="0"/>
              <a:t>The basic units of computation in a neural network.</a:t>
            </a:r>
          </a:p>
          <a:p>
            <a:pPr marL="742950" lvl="1" indent="-285750">
              <a:lnSpc>
                <a:spcPct val="100000"/>
              </a:lnSpc>
              <a:buFont typeface="Arial" panose="020B0604020202020204" pitchFamily="34" charset="0"/>
              <a:buChar char="•"/>
            </a:pPr>
            <a:r>
              <a:rPr lang="en-US" dirty="0"/>
              <a:t>Organized into layers: input, hidden, and output.</a:t>
            </a:r>
          </a:p>
          <a:p>
            <a:pPr marL="285750" indent="-285750">
              <a:lnSpc>
                <a:spcPct val="100000"/>
              </a:lnSpc>
              <a:buFont typeface="Arial" panose="020B0604020202020204" pitchFamily="34" charset="0"/>
              <a:buChar char="•"/>
            </a:pPr>
            <a:r>
              <a:rPr lang="en-US" b="1" dirty="0">
                <a:solidFill>
                  <a:schemeClr val="accent1"/>
                </a:solidFill>
              </a:rPr>
              <a:t>Weights:</a:t>
            </a:r>
            <a:endParaRPr lang="en-US" dirty="0">
              <a:solidFill>
                <a:schemeClr val="accent1"/>
              </a:solidFill>
            </a:endParaRPr>
          </a:p>
          <a:p>
            <a:pPr marL="742950" lvl="1" indent="-285750">
              <a:lnSpc>
                <a:spcPct val="100000"/>
              </a:lnSpc>
              <a:buFont typeface="Arial" panose="020B0604020202020204" pitchFamily="34" charset="0"/>
              <a:buChar char="•"/>
            </a:pPr>
            <a:r>
              <a:rPr lang="en-US" dirty="0"/>
              <a:t>Each connection between neurons has a weight.</a:t>
            </a:r>
          </a:p>
          <a:p>
            <a:pPr marL="742950" lvl="1" indent="-285750">
              <a:lnSpc>
                <a:spcPct val="100000"/>
              </a:lnSpc>
              <a:buFont typeface="Arial" panose="020B0604020202020204" pitchFamily="34" charset="0"/>
              <a:buChar char="•"/>
            </a:pPr>
            <a:r>
              <a:rPr lang="en-US" dirty="0"/>
              <a:t>Weights determine the strength of the influence of one neuron on another.</a:t>
            </a:r>
          </a:p>
          <a:p>
            <a:pPr marL="285750" indent="-285750">
              <a:lnSpc>
                <a:spcPct val="100000"/>
              </a:lnSpc>
              <a:buFont typeface="Arial" panose="020B0604020202020204" pitchFamily="34" charset="0"/>
              <a:buChar char="•"/>
            </a:pPr>
            <a:endParaRPr lang="en-US" dirty="0"/>
          </a:p>
          <a:p>
            <a:pPr marL="285750" indent="-285750">
              <a:lnSpc>
                <a:spcPct val="100000"/>
              </a:lnSpc>
              <a:buFont typeface="Arial" panose="020B0604020202020204" pitchFamily="34" charset="0"/>
              <a:buChar char="•"/>
            </a:pPr>
            <a:endParaRPr lang="nl-BE" dirty="0"/>
          </a:p>
        </p:txBody>
      </p:sp>
      <p:sp>
        <p:nvSpPr>
          <p:cNvPr id="6" name="TextBox 5">
            <a:extLst>
              <a:ext uri="{FF2B5EF4-FFF2-40B4-BE49-F238E27FC236}">
                <a16:creationId xmlns:a16="http://schemas.microsoft.com/office/drawing/2014/main" id="{2096C11F-E536-F60F-0EB3-17BDA3350418}"/>
              </a:ext>
            </a:extLst>
          </p:cNvPr>
          <p:cNvSpPr txBox="1"/>
          <p:nvPr/>
        </p:nvSpPr>
        <p:spPr>
          <a:xfrm>
            <a:off x="6068187" y="2995125"/>
            <a:ext cx="5713413" cy="3416320"/>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b="1" dirty="0">
                <a:solidFill>
                  <a:schemeClr val="accent1"/>
                </a:solidFill>
                <a:latin typeface="+mj-lt"/>
              </a:rPr>
              <a:t>Bias:</a:t>
            </a:r>
          </a:p>
          <a:p>
            <a:pPr marL="742950" lvl="1" indent="-285750">
              <a:buClr>
                <a:schemeClr val="tx1"/>
              </a:buClr>
            </a:pPr>
            <a:r>
              <a:rPr lang="en-US" dirty="0">
                <a:solidFill>
                  <a:schemeClr val="tx1"/>
                </a:solidFill>
                <a:latin typeface="+mj-lt"/>
              </a:rPr>
              <a:t>An additional parameter added to the input to adjust the output.</a:t>
            </a:r>
          </a:p>
          <a:p>
            <a:pPr marL="742950" lvl="1" indent="-285750">
              <a:buClr>
                <a:schemeClr val="tx1"/>
              </a:buClr>
            </a:pPr>
            <a:r>
              <a:rPr lang="en-US" dirty="0">
                <a:solidFill>
                  <a:schemeClr val="tx1"/>
                </a:solidFill>
                <a:latin typeface="+mj-lt"/>
              </a:rPr>
              <a:t>Helps the network model more complex relationships.</a:t>
            </a:r>
          </a:p>
          <a:p>
            <a:pPr marL="285750" indent="-285750">
              <a:buClr>
                <a:schemeClr val="tx1"/>
              </a:buClr>
              <a:buFont typeface="Arial" panose="020B0604020202020204" pitchFamily="34" charset="0"/>
              <a:buChar char="•"/>
            </a:pPr>
            <a:r>
              <a:rPr lang="en-US" b="1" dirty="0">
                <a:solidFill>
                  <a:schemeClr val="accent1"/>
                </a:solidFill>
                <a:latin typeface="+mj-lt"/>
              </a:rPr>
              <a:t>Activation Function:</a:t>
            </a:r>
            <a:endParaRPr lang="en-US" dirty="0">
              <a:solidFill>
                <a:schemeClr val="accent1"/>
              </a:solidFill>
              <a:latin typeface="+mj-lt"/>
            </a:endParaRPr>
          </a:p>
          <a:p>
            <a:pPr marL="742950" lvl="1" indent="-285750">
              <a:buClr>
                <a:schemeClr val="tx1"/>
              </a:buClr>
            </a:pPr>
            <a:r>
              <a:rPr lang="en-US" dirty="0">
                <a:solidFill>
                  <a:schemeClr val="tx1"/>
                </a:solidFill>
                <a:latin typeface="+mj-lt"/>
              </a:rPr>
              <a:t>Applies a non-linear transformation to the input of a neuron.</a:t>
            </a:r>
          </a:p>
          <a:p>
            <a:pPr marL="742950" lvl="1" indent="-285750">
              <a:buClr>
                <a:schemeClr val="tx1"/>
              </a:buClr>
            </a:pPr>
            <a:r>
              <a:rPr lang="en-US" dirty="0">
                <a:solidFill>
                  <a:schemeClr val="tx1"/>
                </a:solidFill>
                <a:latin typeface="+mj-lt"/>
              </a:rPr>
              <a:t>Common functions:</a:t>
            </a:r>
          </a:p>
          <a:p>
            <a:pPr marL="1200150" lvl="2" indent="-285750">
              <a:buClr>
                <a:schemeClr val="tx1"/>
              </a:buClr>
            </a:pPr>
            <a:r>
              <a:rPr lang="en-US" dirty="0">
                <a:solidFill>
                  <a:schemeClr val="tx1"/>
                </a:solidFill>
                <a:latin typeface="+mj-lt"/>
              </a:rPr>
              <a:t>Sigmoid: Maps input to a range (0, 1).</a:t>
            </a:r>
          </a:p>
          <a:p>
            <a:pPr marL="1200150" lvl="2" indent="-285750">
              <a:buClr>
                <a:schemeClr val="tx1"/>
              </a:buClr>
            </a:pPr>
            <a:r>
              <a:rPr lang="en-US" dirty="0" err="1">
                <a:solidFill>
                  <a:schemeClr val="tx1"/>
                </a:solidFill>
                <a:latin typeface="+mj-lt"/>
              </a:rPr>
              <a:t>ReLU</a:t>
            </a:r>
            <a:r>
              <a:rPr lang="en-US" dirty="0">
                <a:solidFill>
                  <a:schemeClr val="tx1"/>
                </a:solidFill>
                <a:latin typeface="+mj-lt"/>
              </a:rPr>
              <a:t> (Rectified Linear Unit): Outputs max(0, x)</a:t>
            </a:r>
          </a:p>
        </p:txBody>
      </p:sp>
      <p:sp>
        <p:nvSpPr>
          <p:cNvPr id="8" name="TextBox 7">
            <a:extLst>
              <a:ext uri="{FF2B5EF4-FFF2-40B4-BE49-F238E27FC236}">
                <a16:creationId xmlns:a16="http://schemas.microsoft.com/office/drawing/2014/main" id="{13336ADA-83D3-6D98-8671-00B19CDD0398}"/>
              </a:ext>
            </a:extLst>
          </p:cNvPr>
          <p:cNvSpPr txBox="1"/>
          <p:nvPr/>
        </p:nvSpPr>
        <p:spPr>
          <a:xfrm>
            <a:off x="410400" y="1817873"/>
            <a:ext cx="8132764" cy="92333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1"/>
                </a:solidFill>
              </a:rPr>
              <a:t>What is a Neural Network?</a:t>
            </a:r>
            <a:r>
              <a:rPr lang="en-US" dirty="0">
                <a:solidFill>
                  <a:schemeClr val="tx1"/>
                </a:solidFill>
              </a:rPr>
              <a:t> A neural network is a computational model inspired by the human brain. It consists of layers of interconnected nodes, called neurons, designed to recognize patterns and make predictions.</a:t>
            </a:r>
          </a:p>
        </p:txBody>
      </p:sp>
      <p:pic>
        <p:nvPicPr>
          <p:cNvPr id="1026" name="Picture 2" descr="What is a neural network, and how does it work? | NordVPN">
            <a:extLst>
              <a:ext uri="{FF2B5EF4-FFF2-40B4-BE49-F238E27FC236}">
                <a16:creationId xmlns:a16="http://schemas.microsoft.com/office/drawing/2014/main" id="{5141B82A-9587-746A-BADD-4A02673873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758"/>
          <a:stretch/>
        </p:blipFill>
        <p:spPr bwMode="auto">
          <a:xfrm>
            <a:off x="8749572" y="499355"/>
            <a:ext cx="2717703" cy="236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28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D520B-92AE-955E-0D3E-C6E100C42D8A}"/>
              </a:ext>
            </a:extLst>
          </p:cNvPr>
          <p:cNvSpPr>
            <a:spLocks noGrp="1"/>
          </p:cNvSpPr>
          <p:nvPr>
            <p:ph type="title"/>
          </p:nvPr>
        </p:nvSpPr>
        <p:spPr/>
        <p:txBody>
          <a:bodyPr/>
          <a:lstStyle/>
          <a:p>
            <a:r>
              <a:rPr lang="en-US" dirty="0"/>
              <a:t>Example: Handwritten digit recognition</a:t>
            </a:r>
            <a:endParaRPr lang="nl-BE" dirty="0"/>
          </a:p>
        </p:txBody>
      </p:sp>
      <p:sp>
        <p:nvSpPr>
          <p:cNvPr id="3" name="Slide Number Placeholder 2">
            <a:extLst>
              <a:ext uri="{FF2B5EF4-FFF2-40B4-BE49-F238E27FC236}">
                <a16:creationId xmlns:a16="http://schemas.microsoft.com/office/drawing/2014/main" id="{D5D26F96-B865-C7FB-626C-E8867B04C259}"/>
              </a:ext>
            </a:extLst>
          </p:cNvPr>
          <p:cNvSpPr>
            <a:spLocks noGrp="1"/>
          </p:cNvSpPr>
          <p:nvPr>
            <p:ph type="sldNum" sz="quarter" idx="11"/>
          </p:nvPr>
        </p:nvSpPr>
        <p:spPr/>
        <p:txBody>
          <a:bodyPr/>
          <a:lstStyle/>
          <a:p>
            <a:r>
              <a:rPr lang="en-US"/>
              <a:t>Page </a:t>
            </a:r>
            <a:fld id="{15EBE321-CBB1-4E91-BD14-37C8D44326FB}" type="slidenum">
              <a:rPr lang="en-US" smtClean="0"/>
              <a:pPr/>
              <a:t>36</a:t>
            </a:fld>
            <a:endParaRPr lang="en-US"/>
          </a:p>
        </p:txBody>
      </p:sp>
      <p:pic>
        <p:nvPicPr>
          <p:cNvPr id="1026" name="Picture 2">
            <a:extLst>
              <a:ext uri="{FF2B5EF4-FFF2-40B4-BE49-F238E27FC236}">
                <a16:creationId xmlns:a16="http://schemas.microsoft.com/office/drawing/2014/main" id="{4D9BD403-E334-076B-9F93-62EFBCC4FE12}"/>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3497" y="1145920"/>
            <a:ext cx="7585331" cy="42667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6A6701-CFB8-1681-DDC7-4484FBCF8CA5}"/>
              </a:ext>
            </a:extLst>
          </p:cNvPr>
          <p:cNvSpPr txBox="1"/>
          <p:nvPr/>
        </p:nvSpPr>
        <p:spPr>
          <a:xfrm>
            <a:off x="3141896" y="5527414"/>
            <a:ext cx="7084431" cy="369332"/>
          </a:xfrm>
          <a:prstGeom prst="rect">
            <a:avLst/>
          </a:prstGeom>
          <a:noFill/>
        </p:spPr>
        <p:txBody>
          <a:bodyPr wrap="square">
            <a:spAutoFit/>
          </a:bodyPr>
          <a:lstStyle/>
          <a:p>
            <a:r>
              <a:rPr lang="nl-BE" dirty="0">
                <a:solidFill>
                  <a:schemeClr val="tx1"/>
                </a:solidFill>
              </a:rPr>
              <a:t>From https://www.3blue1brown.com/lessons/neural-networks</a:t>
            </a:r>
          </a:p>
        </p:txBody>
      </p:sp>
    </p:spTree>
    <p:extLst>
      <p:ext uri="{BB962C8B-B14F-4D97-AF65-F5344CB8AC3E}">
        <p14:creationId xmlns:p14="http://schemas.microsoft.com/office/powerpoint/2010/main" val="57370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42035-B216-F5C2-3CBC-AF27FCD1B87B}"/>
              </a:ext>
            </a:extLst>
          </p:cNvPr>
          <p:cNvSpPr>
            <a:spLocks noGrp="1"/>
          </p:cNvSpPr>
          <p:nvPr>
            <p:ph type="title"/>
          </p:nvPr>
        </p:nvSpPr>
        <p:spPr/>
        <p:txBody>
          <a:bodyPr/>
          <a:lstStyle/>
          <a:p>
            <a:r>
              <a:rPr lang="en-US" dirty="0"/>
              <a:t>Example: Handwritten digit recognition</a:t>
            </a:r>
            <a:endParaRPr lang="nl-BE" dirty="0"/>
          </a:p>
        </p:txBody>
      </p:sp>
      <p:sp>
        <p:nvSpPr>
          <p:cNvPr id="3" name="Slide Number Placeholder 2">
            <a:extLst>
              <a:ext uri="{FF2B5EF4-FFF2-40B4-BE49-F238E27FC236}">
                <a16:creationId xmlns:a16="http://schemas.microsoft.com/office/drawing/2014/main" id="{56364A72-E4ED-F4A1-5DAA-3A03D3BFC33C}"/>
              </a:ext>
            </a:extLst>
          </p:cNvPr>
          <p:cNvSpPr>
            <a:spLocks noGrp="1"/>
          </p:cNvSpPr>
          <p:nvPr>
            <p:ph type="sldNum" sz="quarter" idx="11"/>
          </p:nvPr>
        </p:nvSpPr>
        <p:spPr/>
        <p:txBody>
          <a:bodyPr/>
          <a:lstStyle/>
          <a:p>
            <a:r>
              <a:rPr lang="en-US"/>
              <a:t>Page </a:t>
            </a:r>
            <a:fld id="{15EBE321-CBB1-4E91-BD14-37C8D44326FB}" type="slidenum">
              <a:rPr lang="en-US" smtClean="0"/>
              <a:pPr/>
              <a:t>37</a:t>
            </a:fld>
            <a:endParaRPr lang="en-US"/>
          </a:p>
        </p:txBody>
      </p:sp>
      <p:sp>
        <p:nvSpPr>
          <p:cNvPr id="4" name="Content Placeholder 3">
            <a:extLst>
              <a:ext uri="{FF2B5EF4-FFF2-40B4-BE49-F238E27FC236}">
                <a16:creationId xmlns:a16="http://schemas.microsoft.com/office/drawing/2014/main" id="{B083FE1A-084A-AE43-983B-1624022AEFD2}"/>
              </a:ext>
            </a:extLst>
          </p:cNvPr>
          <p:cNvSpPr>
            <a:spLocks noGrp="1"/>
          </p:cNvSpPr>
          <p:nvPr>
            <p:ph idx="1"/>
          </p:nvPr>
        </p:nvSpPr>
        <p:spPr/>
        <p:txBody>
          <a:bodyPr/>
          <a:lstStyle/>
          <a:p>
            <a:pPr marL="285750" indent="-285750">
              <a:buFont typeface="Arial" panose="020B0604020202020204" pitchFamily="34" charset="0"/>
              <a:buChar char="•"/>
            </a:pPr>
            <a:r>
              <a:rPr lang="en-US" dirty="0"/>
              <a:t>The “Hello World” of Neural Networks </a:t>
            </a:r>
          </a:p>
          <a:p>
            <a:pPr marL="285750" indent="-285750">
              <a:buFont typeface="Arial" panose="020B0604020202020204" pitchFamily="34" charset="0"/>
              <a:buChar char="•"/>
            </a:pPr>
            <a:r>
              <a:rPr lang="en-US" dirty="0">
                <a:hlinkClick r:id="rId2"/>
              </a:rPr>
              <a:t>https://www.3blue1brown.com/lessons/neural-networks</a:t>
            </a:r>
            <a:endParaRPr lang="en-US" dirty="0"/>
          </a:p>
          <a:p>
            <a:pPr marL="285750" indent="-285750">
              <a:buFont typeface="Arial" panose="020B0604020202020204" pitchFamily="34" charset="0"/>
              <a:buChar char="•"/>
            </a:pPr>
            <a:r>
              <a:rPr lang="en-US" dirty="0"/>
              <a:t> 28x28 pixels with values in [0,1] (grayscale value)</a:t>
            </a:r>
          </a:p>
          <a:p>
            <a:pPr marL="285750" indent="-285750">
              <a:buFont typeface="Arial" panose="020B0604020202020204" pitchFamily="34" charset="0"/>
              <a:buChar char="•"/>
            </a:pPr>
            <a:r>
              <a:rPr lang="en-US" dirty="0"/>
              <a:t>Each neuron is “lit up” when close to 1</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Consider the following structure (</a:t>
            </a:r>
            <a:r>
              <a:rPr lang="nl-BE" i="1" dirty="0">
                <a:latin typeface="Arial" panose="020B0604020202020204" pitchFamily="34" charset="0"/>
              </a:rPr>
              <a:t>Multilayer perceptron</a:t>
            </a:r>
            <a:r>
              <a:rPr lang="en-US" b="1" dirty="0"/>
              <a:t>): </a:t>
            </a:r>
          </a:p>
          <a:p>
            <a:pPr marL="645750" lvl="2" indent="-285750"/>
            <a:r>
              <a:rPr lang="en-US" dirty="0">
                <a:solidFill>
                  <a:schemeClr val="accent1"/>
                </a:solidFill>
              </a:rPr>
              <a:t>Input layer</a:t>
            </a:r>
            <a:r>
              <a:rPr lang="en-US" dirty="0"/>
              <a:t> = 784 neurons (one for each pixel)</a:t>
            </a:r>
          </a:p>
          <a:p>
            <a:pPr marL="645750" lvl="2" indent="-285750"/>
            <a:r>
              <a:rPr lang="en-US" dirty="0">
                <a:solidFill>
                  <a:schemeClr val="accent1"/>
                </a:solidFill>
              </a:rPr>
              <a:t>Output layer </a:t>
            </a:r>
            <a:r>
              <a:rPr lang="en-US" dirty="0"/>
              <a:t>= 10 neurons (0,1,2,3,4,5,6,7,8,9)</a:t>
            </a:r>
          </a:p>
          <a:p>
            <a:pPr marL="645750" lvl="2" indent="-285750"/>
            <a:r>
              <a:rPr lang="en-US" dirty="0">
                <a:solidFill>
                  <a:schemeClr val="accent1"/>
                </a:solidFill>
              </a:rPr>
              <a:t>2 hidden layers </a:t>
            </a:r>
            <a:r>
              <a:rPr lang="en-US" dirty="0"/>
              <a:t>of 16 neurons each (arbitrary)</a:t>
            </a:r>
          </a:p>
          <a:p>
            <a:endParaRPr lang="nl-BE" b="1" dirty="0">
              <a:solidFill>
                <a:schemeClr val="tx1"/>
              </a:solidFill>
            </a:endParaRPr>
          </a:p>
          <a:p>
            <a:pPr marL="285750" indent="-285750">
              <a:buFont typeface="Arial" panose="020B0604020202020204" pitchFamily="34" charset="0"/>
              <a:buChar char="•"/>
            </a:pPr>
            <a:r>
              <a:rPr lang="nl-BE" b="1" dirty="0">
                <a:solidFill>
                  <a:schemeClr val="tx1"/>
                </a:solidFill>
              </a:rPr>
              <a:t>Total # of parameters to train:</a:t>
            </a:r>
          </a:p>
          <a:p>
            <a:pPr marL="645750" lvl="2" indent="-285750"/>
            <a:r>
              <a:rPr lang="nl-BE" dirty="0"/>
              <a:t>Each connection has a weight and each neuron has a bias</a:t>
            </a:r>
          </a:p>
          <a:p>
            <a:pPr marL="645750" lvl="2" indent="-285750"/>
            <a:r>
              <a:rPr lang="nl-BE" dirty="0"/>
              <a:t>784*16 + 16*16 + 16*10 + 16 + 16 + 10 = </a:t>
            </a:r>
            <a:r>
              <a:rPr lang="nl-BE" sz="2400" dirty="0"/>
              <a:t>13 002</a:t>
            </a:r>
            <a:endParaRPr lang="nl-BE" dirty="0"/>
          </a:p>
          <a:p>
            <a:pPr marL="285750" indent="-285750">
              <a:buFont typeface="Arial" panose="020B0604020202020204" pitchFamily="34" charset="0"/>
              <a:buChar char="•"/>
            </a:pPr>
            <a:r>
              <a:rPr lang="en-US" dirty="0"/>
              <a:t>The output layer with largest number gives the </a:t>
            </a:r>
            <a:r>
              <a:rPr lang="en-US" b="1" dirty="0"/>
              <a:t>estimated digit</a:t>
            </a:r>
            <a:r>
              <a:rPr lang="en-US" dirty="0"/>
              <a:t> </a:t>
            </a:r>
          </a:p>
          <a:p>
            <a:pPr marL="285750" indent="-285750">
              <a:buFont typeface="Arial" panose="020B0604020202020204" pitchFamily="34" charset="0"/>
              <a:buChar char="•"/>
            </a:pPr>
            <a:endParaRPr lang="en-US" dirty="0"/>
          </a:p>
        </p:txBody>
      </p:sp>
      <p:pic>
        <p:nvPicPr>
          <p:cNvPr id="8" name="Picture 7" descr="A white number on a black background&#10;&#10;Description automatically generated">
            <a:extLst>
              <a:ext uri="{FF2B5EF4-FFF2-40B4-BE49-F238E27FC236}">
                <a16:creationId xmlns:a16="http://schemas.microsoft.com/office/drawing/2014/main" id="{BC9392D2-EAA2-24D9-3B52-C545B36B0827}"/>
              </a:ext>
            </a:extLst>
          </p:cNvPr>
          <p:cNvPicPr>
            <a:picLocks noChangeAspect="1"/>
          </p:cNvPicPr>
          <p:nvPr/>
        </p:nvPicPr>
        <p:blipFill>
          <a:blip r:embed="rId3">
            <a:duotone>
              <a:schemeClr val="accent4">
                <a:shade val="45000"/>
                <a:satMod val="135000"/>
              </a:schemeClr>
              <a:prstClr val="white"/>
            </a:duotone>
          </a:blip>
          <a:srcRect b="1458"/>
          <a:stretch/>
        </p:blipFill>
        <p:spPr>
          <a:xfrm>
            <a:off x="9860955" y="194953"/>
            <a:ext cx="1083270" cy="1075847"/>
          </a:xfrm>
          <a:prstGeom prst="rect">
            <a:avLst/>
          </a:prstGeom>
        </p:spPr>
      </p:pic>
      <p:pic>
        <p:nvPicPr>
          <p:cNvPr id="18" name="Picture 17" descr="A diagram of a network&#10;&#10;Description automatically generated">
            <a:extLst>
              <a:ext uri="{FF2B5EF4-FFF2-40B4-BE49-F238E27FC236}">
                <a16:creationId xmlns:a16="http://schemas.microsoft.com/office/drawing/2014/main" id="{BBB8B651-EB77-E2D0-FA3C-B89A33FBFA17}"/>
              </a:ext>
            </a:extLst>
          </p:cNvPr>
          <p:cNvPicPr>
            <a:picLocks noChangeAspect="1"/>
          </p:cNvPicPr>
          <p:nvPr/>
        </p:nvPicPr>
        <p:blipFill>
          <a:blip r:embed="rId4">
            <a:duotone>
              <a:schemeClr val="accent4">
                <a:shade val="45000"/>
                <a:satMod val="135000"/>
              </a:schemeClr>
              <a:prstClr val="white"/>
            </a:duotone>
          </a:blip>
          <a:srcRect l="19621"/>
          <a:stretch/>
        </p:blipFill>
        <p:spPr>
          <a:xfrm>
            <a:off x="8618224" y="3293978"/>
            <a:ext cx="2485462" cy="3155175"/>
          </a:xfrm>
          <a:prstGeom prst="rect">
            <a:avLst/>
          </a:prstGeom>
        </p:spPr>
      </p:pic>
      <p:pic>
        <p:nvPicPr>
          <p:cNvPr id="20" name="Picture 19" descr="A white lightning bolt in a black background&#10;&#10;Description automatically generated">
            <a:extLst>
              <a:ext uri="{FF2B5EF4-FFF2-40B4-BE49-F238E27FC236}">
                <a16:creationId xmlns:a16="http://schemas.microsoft.com/office/drawing/2014/main" id="{0F182952-19CB-112C-71EF-F63585E2BF48}"/>
              </a:ext>
            </a:extLst>
          </p:cNvPr>
          <p:cNvPicPr>
            <a:picLocks noChangeAspect="1"/>
          </p:cNvPicPr>
          <p:nvPr/>
        </p:nvPicPr>
        <p:blipFill>
          <a:blip r:embed="rId5">
            <a:duotone>
              <a:schemeClr val="accent4">
                <a:shade val="45000"/>
                <a:satMod val="135000"/>
              </a:schemeClr>
              <a:prstClr val="white"/>
            </a:duotone>
          </a:blip>
          <a:stretch>
            <a:fillRect/>
          </a:stretch>
        </p:blipFill>
        <p:spPr>
          <a:xfrm>
            <a:off x="8525621" y="199135"/>
            <a:ext cx="1046626" cy="1071665"/>
          </a:xfrm>
          <a:prstGeom prst="rect">
            <a:avLst/>
          </a:prstGeom>
        </p:spPr>
      </p:pic>
      <p:pic>
        <p:nvPicPr>
          <p:cNvPr id="4098" name="Picture 2">
            <a:extLst>
              <a:ext uri="{FF2B5EF4-FFF2-40B4-BE49-F238E27FC236}">
                <a16:creationId xmlns:a16="http://schemas.microsoft.com/office/drawing/2014/main" id="{121ECF98-2F55-C5B1-C3AA-8B26B787BF8A}"/>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0852" y="1465346"/>
            <a:ext cx="2985870" cy="1679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40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89C0A-9EA5-21BE-C574-6619245E16C7}"/>
              </a:ext>
            </a:extLst>
          </p:cNvPr>
          <p:cNvSpPr>
            <a:spLocks noGrp="1"/>
          </p:cNvSpPr>
          <p:nvPr>
            <p:ph type="title"/>
          </p:nvPr>
        </p:nvSpPr>
        <p:spPr/>
        <p:txBody>
          <a:bodyPr/>
          <a:lstStyle/>
          <a:p>
            <a:r>
              <a:rPr lang="nl-BE" dirty="0">
                <a:latin typeface="Arial" panose="020B0604020202020204" pitchFamily="34" charset="0"/>
              </a:rPr>
              <a:t>Multilayer perceptron</a:t>
            </a:r>
            <a:r>
              <a:rPr lang="en-US" dirty="0">
                <a:latin typeface="Arial" panose="020B0604020202020204" pitchFamily="34" charset="0"/>
              </a:rPr>
              <a:t>s</a:t>
            </a:r>
            <a:endParaRPr lang="nl-BE" dirty="0"/>
          </a:p>
        </p:txBody>
      </p:sp>
      <p:sp>
        <p:nvSpPr>
          <p:cNvPr id="3" name="Slide Number Placeholder 2">
            <a:extLst>
              <a:ext uri="{FF2B5EF4-FFF2-40B4-BE49-F238E27FC236}">
                <a16:creationId xmlns:a16="http://schemas.microsoft.com/office/drawing/2014/main" id="{FA6532E6-81B0-B473-F819-964B948775D5}"/>
              </a:ext>
            </a:extLst>
          </p:cNvPr>
          <p:cNvSpPr>
            <a:spLocks noGrp="1"/>
          </p:cNvSpPr>
          <p:nvPr>
            <p:ph type="sldNum" sz="quarter" idx="11"/>
          </p:nvPr>
        </p:nvSpPr>
        <p:spPr/>
        <p:txBody>
          <a:bodyPr/>
          <a:lstStyle/>
          <a:p>
            <a:r>
              <a:rPr lang="en-US"/>
              <a:t>Page </a:t>
            </a:r>
            <a:fld id="{15EBE321-CBB1-4E91-BD14-37C8D44326FB}" type="slidenum">
              <a:rPr lang="en-US" smtClean="0"/>
              <a:pPr/>
              <a:t>38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0EAA354-DF8B-449C-A4A4-4D0C0B4DFB1D}"/>
                  </a:ext>
                </a:extLst>
              </p:cNvPr>
              <p:cNvSpPr>
                <a:spLocks noGrp="1"/>
              </p:cNvSpPr>
              <p:nvPr>
                <p:ph idx="1"/>
              </p:nvPr>
            </p:nvSpPr>
            <p:spPr>
              <a:xfrm>
                <a:off x="410400" y="1053000"/>
                <a:ext cx="7961313" cy="4752000"/>
              </a:xfrm>
            </p:spPr>
            <p:txBody>
              <a:bodyPr/>
              <a:lstStyle/>
              <a:p>
                <a:pPr marL="285750" indent="-285750">
                  <a:buFont typeface="Arial" panose="020B0604020202020204" pitchFamily="34" charset="0"/>
                  <a:buChar char="•"/>
                </a:pPr>
                <a:r>
                  <a:rPr lang="nl-BE" dirty="0">
                    <a:latin typeface="Arial" panose="020B0604020202020204" pitchFamily="34" charset="0"/>
                  </a:rPr>
                  <a:t>Multilayer perceptron</a:t>
                </a:r>
                <a:r>
                  <a:rPr lang="en-US" dirty="0">
                    <a:latin typeface="Arial" panose="020B0604020202020204" pitchFamily="34" charset="0"/>
                  </a:rPr>
                  <a:t>s form the basis of deep learning</a:t>
                </a:r>
              </a:p>
              <a:p>
                <a:pPr marL="285750" indent="-285750">
                  <a:buFont typeface="Arial" panose="020B0604020202020204" pitchFamily="34" charset="0"/>
                  <a:buChar char="•"/>
                </a:pPr>
                <a:r>
                  <a:rPr lang="en-US" dirty="0">
                    <a:hlinkClick r:id="rId2"/>
                  </a:rPr>
                  <a:t>https://en.wikipedia.org/wiki/Multilayer_perceptron</a:t>
                </a:r>
                <a:endParaRPr lang="en-US" dirty="0"/>
              </a:p>
              <a:p>
                <a:pPr marL="285750" indent="-285750">
                  <a:buFont typeface="Arial" panose="020B0604020202020204" pitchFamily="34" charset="0"/>
                  <a:buChar char="•"/>
                </a:pPr>
                <a:r>
                  <a:rPr lang="nl-BE" dirty="0"/>
                  <a:t>Consider the input layer with values </a:t>
                </a:r>
                <a14:m>
                  <m:oMath xmlns:m="http://schemas.openxmlformats.org/officeDocument/2006/math">
                    <m:r>
                      <a:rPr lang="en-US" b="1" i="1" dirty="0" smtClean="0">
                        <a:latin typeface="Cambria Math" panose="02040503050406030204" pitchFamily="18" charset="0"/>
                      </a:rPr>
                      <m:t>𝒙</m:t>
                    </m:r>
                    <m:r>
                      <a:rPr lang="en-US" b="0" i="1" dirty="0" smtClean="0">
                        <a:latin typeface="Cambria Math" panose="02040503050406030204" pitchFamily="18" charset="0"/>
                      </a:rPr>
                      <m:t>=</m:t>
                    </m:r>
                    <m:r>
                      <a:rPr lang="nl-BE" i="1"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784</m:t>
                        </m:r>
                      </m:sub>
                    </m:sSub>
                    <m:r>
                      <a:rPr lang="en-US" b="0" i="1" smtClean="0">
                        <a:latin typeface="Cambria Math" panose="02040503050406030204" pitchFamily="18" charset="0"/>
                      </a:rPr>
                      <m:t>)</m:t>
                    </m:r>
                  </m:oMath>
                </a14:m>
                <a:endParaRPr lang="nl-BE" dirty="0"/>
              </a:p>
              <a:p>
                <a:pPr marL="285750" lvl="1" indent="-285750">
                  <a:buFont typeface="Arial" panose="020B0604020202020204" pitchFamily="34" charset="0"/>
                  <a:buChar char="•"/>
                </a:pPr>
                <a:r>
                  <a:rPr lang="nl-BE" dirty="0"/>
                  <a:t>Now consider the connections to the 2nd layer, we put the weights into the matrix </a:t>
                </a:r>
                <a14:m>
                  <m:oMath xmlns:m="http://schemas.openxmlformats.org/officeDocument/2006/math">
                    <m:r>
                      <a:rPr lang="en-US" b="1" i="1" smtClean="0">
                        <a:latin typeface="Cambria Math" panose="02040503050406030204" pitchFamily="18" charset="0"/>
                      </a:rPr>
                      <m:t>𝑾</m:t>
                    </m:r>
                  </m:oMath>
                </a14:m>
                <a:r>
                  <a:rPr lang="nl-BE" dirty="0"/>
                  <a:t> and the biases into the vector </a:t>
                </a:r>
                <a14:m>
                  <m:oMath xmlns:m="http://schemas.openxmlformats.org/officeDocument/2006/math">
                    <m:r>
                      <a:rPr lang="en-US" b="0" i="1" smtClean="0">
                        <a:latin typeface="Cambria Math" panose="02040503050406030204" pitchFamily="18" charset="0"/>
                      </a:rPr>
                      <m:t>𝐵</m:t>
                    </m:r>
                  </m:oMath>
                </a14:m>
                <a:endParaRPr lang="nl-BE" b="1" dirty="0"/>
              </a:p>
              <a:p>
                <a:pPr marL="285750" lvl="1" indent="-285750">
                  <a:buFont typeface="Arial" panose="020B0604020202020204" pitchFamily="34" charset="0"/>
                  <a:buChar char="•"/>
                </a:pPr>
                <a:endParaRPr lang="nl-BE" b="1" dirty="0"/>
              </a:p>
              <a:p>
                <a:pPr marL="285750" lvl="1" indent="-285750">
                  <a:buFont typeface="Arial" panose="020B0604020202020204" pitchFamily="34" charset="0"/>
                  <a:buChar char="•"/>
                </a:pPr>
                <a:endParaRPr lang="nl-BE" b="1" dirty="0"/>
              </a:p>
              <a:p>
                <a:pPr marL="285750" lvl="1" indent="-285750">
                  <a:buFont typeface="Arial" panose="020B0604020202020204" pitchFamily="34" charset="0"/>
                  <a:buChar char="•"/>
                </a:pPr>
                <a:endParaRPr lang="nl-BE" b="1" dirty="0"/>
              </a:p>
              <a:p>
                <a:pPr marL="285750" lvl="1" indent="-285750">
                  <a:buFont typeface="Arial" panose="020B0604020202020204" pitchFamily="34" charset="0"/>
                  <a:buChar char="•"/>
                </a:pPr>
                <a:r>
                  <a:rPr lang="nl-BE" dirty="0"/>
                  <a:t>Where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=784</m:t>
                    </m:r>
                  </m:oMath>
                </a14:m>
                <a:r>
                  <a:rPr lang="nl-BE" dirty="0"/>
                  <a:t> and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=16</m:t>
                    </m:r>
                  </m:oMath>
                </a14:m>
                <a:r>
                  <a:rPr lang="nl-BE" dirty="0"/>
                  <a:t>. The output on second layer is obtained by</a:t>
                </a:r>
              </a:p>
              <a:p>
                <a:pPr lvl="1"/>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𝒚</m:t>
                      </m:r>
                      <m:r>
                        <a:rPr lang="en-US" sz="2400" b="1" i="1" smtClean="0">
                          <a:latin typeface="Cambria Math" panose="02040503050406030204" pitchFamily="18" charset="0"/>
                        </a:rPr>
                        <m:t>=</m:t>
                      </m:r>
                      <m:r>
                        <a:rPr lang="en-US" sz="2400" b="0" i="1" smtClean="0">
                          <a:latin typeface="Cambria Math" panose="02040503050406030204" pitchFamily="18" charset="0"/>
                        </a:rPr>
                        <m:t>𝜎</m:t>
                      </m:r>
                      <m:r>
                        <a:rPr lang="en-US" sz="2400" b="1" i="1" smtClean="0">
                          <a:latin typeface="Cambria Math" panose="02040503050406030204" pitchFamily="18" charset="0"/>
                        </a:rPr>
                        <m:t>(</m:t>
                      </m:r>
                      <m:r>
                        <a:rPr lang="en-US" sz="2400" b="1" i="1" smtClean="0">
                          <a:latin typeface="Cambria Math" panose="02040503050406030204" pitchFamily="18" charset="0"/>
                        </a:rPr>
                        <m:t>𝑾</m:t>
                      </m:r>
                      <m:r>
                        <a:rPr lang="en-US" sz="2400" b="1" i="1" smtClean="0">
                          <a:latin typeface="Cambria Math" panose="02040503050406030204" pitchFamily="18" charset="0"/>
                        </a:rPr>
                        <m:t> </m:t>
                      </m:r>
                      <m:r>
                        <a:rPr lang="en-US" sz="2400" b="1" i="1" smtClean="0">
                          <a:latin typeface="Cambria Math" panose="02040503050406030204" pitchFamily="18" charset="0"/>
                        </a:rPr>
                        <m:t>𝒙</m:t>
                      </m:r>
                      <m:r>
                        <a:rPr lang="en-US" sz="2400" b="1" i="1" smtClean="0">
                          <a:latin typeface="Cambria Math" panose="02040503050406030204" pitchFamily="18" charset="0"/>
                        </a:rPr>
                        <m:t>+</m:t>
                      </m:r>
                      <m:r>
                        <a:rPr lang="en-US" sz="2400" b="1" i="1" smtClean="0">
                          <a:latin typeface="Cambria Math" panose="02040503050406030204" pitchFamily="18" charset="0"/>
                        </a:rPr>
                        <m:t>𝑩</m:t>
                      </m:r>
                      <m:r>
                        <a:rPr lang="en-US" sz="2400" b="1" i="1" smtClean="0">
                          <a:latin typeface="Cambria Math" panose="02040503050406030204" pitchFamily="18" charset="0"/>
                        </a:rPr>
                        <m:t>)</m:t>
                      </m:r>
                    </m:oMath>
                  </m:oMathPara>
                </a14:m>
                <a:endParaRPr lang="nl-BE" sz="2400" b="1" dirty="0"/>
              </a:p>
              <a:p>
                <a:pPr marL="285750" lvl="1" indent="-285750">
                  <a:buFont typeface="Arial" panose="020B0604020202020204" pitchFamily="34" charset="0"/>
                  <a:buChar char="•"/>
                </a:pPr>
                <a:r>
                  <a:rPr lang="nl-BE" dirty="0"/>
                  <a:t>Where </a:t>
                </a:r>
                <a14:m>
                  <m:oMath xmlns:m="http://schemas.openxmlformats.org/officeDocument/2006/math">
                    <m:r>
                      <a:rPr lang="en-US" b="0" i="1" smtClean="0">
                        <a:latin typeface="Cambria Math" panose="02040503050406030204" pitchFamily="18" charset="0"/>
                      </a:rPr>
                      <m:t>𝜎</m:t>
                    </m:r>
                  </m:oMath>
                </a14:m>
                <a:r>
                  <a:rPr lang="nl-BE" dirty="0"/>
                  <a:t> is an activation function (</a:t>
                </a:r>
                <a:r>
                  <a:rPr lang="nl-BE" b="1" dirty="0">
                    <a:solidFill>
                      <a:schemeClr val="accent1"/>
                    </a:solidFill>
                  </a:rPr>
                  <a:t>sigmoid</a:t>
                </a:r>
                <a:r>
                  <a:rPr lang="nl-BE" dirty="0"/>
                  <a:t> or ReLU). The value in the j-th neuron of the second layer is </a:t>
                </a:r>
              </a:p>
              <a:p>
                <a:pPr lvl="1"/>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a:latin typeface="Cambria Math" panose="02040503050406030204" pitchFamily="18" charset="0"/>
                            </a:rPr>
                            <m:t>𝑦</m:t>
                          </m:r>
                        </m:e>
                        <m:sub>
                          <m:r>
                            <a:rPr lang="en-US" sz="2400" b="0" i="1" smtClean="0">
                              <a:latin typeface="Cambria Math" panose="02040503050406030204" pitchFamily="18" charset="0"/>
                            </a:rPr>
                            <m:t>𝑖</m:t>
                          </m:r>
                        </m:sub>
                      </m:sSub>
                      <m:r>
                        <a:rPr lang="en-US" sz="2400" b="1" i="1" smtClean="0">
                          <a:latin typeface="Cambria Math" panose="02040503050406030204" pitchFamily="18" charset="0"/>
                        </a:rPr>
                        <m:t>=</m:t>
                      </m:r>
                      <m:r>
                        <a:rPr lang="en-US" sz="2400" b="0" i="1" smtClean="0">
                          <a:latin typeface="Cambria Math" panose="02040503050406030204" pitchFamily="18" charset="0"/>
                        </a:rPr>
                        <m:t>𝜎</m:t>
                      </m:r>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r>
                            <a:rPr lang="en-US" sz="2400" b="1" i="0" smtClean="0">
                              <a:latin typeface="Cambria Math" panose="02040503050406030204" pitchFamily="18" charset="0"/>
                            </a:rPr>
                            <m:t>𝚺</m:t>
                          </m:r>
                        </m:e>
                        <m:sub>
                          <m:r>
                            <a:rPr lang="en-US" sz="2400" b="1" i="1" smtClean="0">
                              <a:latin typeface="Cambria Math" panose="02040503050406030204" pitchFamily="18" charset="0"/>
                            </a:rPr>
                            <m:t>𝒋</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r>
                            <a:rPr lang="en-US" sz="2400" b="1" i="1" smtClean="0">
                              <a:latin typeface="Cambria Math" panose="02040503050406030204" pitchFamily="18" charset="0"/>
                            </a:rPr>
                            <m:t>𝒏</m:t>
                          </m:r>
                        </m:sup>
                      </m:sSubSup>
                      <m:r>
                        <a:rPr lang="en-US" sz="2400" b="1"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𝜔</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1"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𝑖</m:t>
                          </m:r>
                        </m:sub>
                      </m:sSub>
                      <m:r>
                        <a:rPr lang="en-US" sz="2400" b="1" i="1" smtClean="0">
                          <a:latin typeface="Cambria Math" panose="02040503050406030204" pitchFamily="18" charset="0"/>
                        </a:rPr>
                        <m:t>)</m:t>
                      </m:r>
                    </m:oMath>
                  </m:oMathPara>
                </a14:m>
                <a:endParaRPr lang="nl-BE" sz="1800" b="1" dirty="0"/>
              </a:p>
              <a:p>
                <a:pPr marL="285750" lvl="1" indent="-285750">
                  <a:buFont typeface="Arial" panose="020B0604020202020204" pitchFamily="34" charset="0"/>
                  <a:buChar char="•"/>
                </a:pPr>
                <a:r>
                  <a:rPr lang="nl-BE" dirty="0"/>
                  <a:t>The error is measured using mean squared error (MSE)</a:t>
                </a:r>
              </a:p>
              <a:p>
                <a:pPr lvl="1"/>
                <a14:m>
                  <m:oMathPara xmlns:m="http://schemas.openxmlformats.org/officeDocument/2006/math">
                    <m:oMathParaPr>
                      <m:jc m:val="centerGroup"/>
                    </m:oMathParaPr>
                    <m:oMath xmlns:m="http://schemas.openxmlformats.org/officeDocument/2006/math">
                      <m:r>
                        <a:rPr lang="nl-BE" i="1" dirty="0" smtClean="0">
                          <a:latin typeface="Cambria Math" panose="02040503050406030204" pitchFamily="18" charset="0"/>
                        </a:rPr>
                        <m:t>𝑀𝑆𝐸</m:t>
                      </m:r>
                      <m:r>
                        <a:rPr lang="nl-BE" i="1" dirty="0">
                          <a:latin typeface="Cambria Math" panose="02040503050406030204" pitchFamily="18" charset="0"/>
                        </a:rPr>
                        <m:t> </m:t>
                      </m:r>
                      <m:r>
                        <a:rPr lang="nl-BE"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𝑛</m:t>
                          </m:r>
                        </m:den>
                      </m:f>
                      <m:sSubSup>
                        <m:sSubSupPr>
                          <m:ctrlPr>
                            <a:rPr lang="en-US" b="1" i="1">
                              <a:latin typeface="Cambria Math" panose="02040503050406030204" pitchFamily="18" charset="0"/>
                            </a:rPr>
                          </m:ctrlPr>
                        </m:sSubSupPr>
                        <m:e>
                          <m:r>
                            <a:rPr lang="en-US" b="1">
                              <a:latin typeface="Cambria Math" panose="02040503050406030204" pitchFamily="18" charset="0"/>
                            </a:rPr>
                            <m:t>𝚺</m:t>
                          </m:r>
                        </m:e>
                        <m:sub>
                          <m:r>
                            <a:rPr lang="en-US" b="1" i="1" smtClean="0">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𝒏</m:t>
                          </m:r>
                        </m:sup>
                      </m:sSubSup>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𝒊</m:t>
                                  </m:r>
                                </m:sub>
                              </m:sSub>
                            </m:e>
                          </m:d>
                        </m:e>
                        <m:sup>
                          <m:r>
                            <a:rPr lang="en-US" b="1" i="1" smtClean="0">
                              <a:latin typeface="Cambria Math" panose="02040503050406030204" pitchFamily="18" charset="0"/>
                            </a:rPr>
                            <m:t>𝟐</m:t>
                          </m:r>
                        </m:sup>
                      </m:sSup>
                    </m:oMath>
                  </m:oMathPara>
                </a14:m>
                <a:endParaRPr lang="nl-BE" dirty="0"/>
              </a:p>
              <a:p>
                <a:pPr marL="285750" lvl="1" indent="-285750">
                  <a:buFont typeface="Arial" panose="020B0604020202020204" pitchFamily="34" charset="0"/>
                  <a:buChar char="•"/>
                </a:pPr>
                <a:endParaRPr lang="nl-BE" dirty="0"/>
              </a:p>
              <a:p>
                <a:pPr lvl="1"/>
                <a:endParaRPr lang="nl-BE" sz="1800" dirty="0"/>
              </a:p>
              <a:p>
                <a:pPr marL="285750" lvl="1" indent="-285750">
                  <a:buFont typeface="Arial" panose="020B0604020202020204" pitchFamily="34" charset="0"/>
                  <a:buChar char="•"/>
                </a:pPr>
                <a:endParaRPr lang="nl-BE" dirty="0"/>
              </a:p>
              <a:p>
                <a:pPr marL="285750" lvl="1" indent="-285750">
                  <a:buFont typeface="Arial" panose="020B0604020202020204" pitchFamily="34" charset="0"/>
                  <a:buChar char="•"/>
                </a:pPr>
                <a:endParaRPr lang="nl-BE" dirty="0"/>
              </a:p>
            </p:txBody>
          </p:sp>
        </mc:Choice>
        <mc:Fallback xmlns="">
          <p:sp>
            <p:nvSpPr>
              <p:cNvPr id="4" name="Content Placeholder 3">
                <a:extLst>
                  <a:ext uri="{FF2B5EF4-FFF2-40B4-BE49-F238E27FC236}">
                    <a16:creationId xmlns:a16="http://schemas.microsoft.com/office/drawing/2014/main" id="{F0EAA354-DF8B-449C-A4A4-4D0C0B4DFB1D}"/>
                  </a:ext>
                </a:extLst>
              </p:cNvPr>
              <p:cNvSpPr>
                <a:spLocks noGrp="1" noRot="1" noChangeAspect="1" noMove="1" noResize="1" noEditPoints="1" noAdjustHandles="1" noChangeArrowheads="1" noChangeShapeType="1" noTextEdit="1"/>
              </p:cNvSpPr>
              <p:nvPr>
                <p:ph idx="1"/>
              </p:nvPr>
            </p:nvSpPr>
            <p:spPr>
              <a:xfrm>
                <a:off x="410400" y="1053000"/>
                <a:ext cx="7961313" cy="4752000"/>
              </a:xfrm>
              <a:blipFill>
                <a:blip r:embed="rId3"/>
                <a:stretch>
                  <a:fillRect l="-1608" t="-1540" r="-536" b="-15918"/>
                </a:stretch>
              </a:blipFill>
            </p:spPr>
            <p:txBody>
              <a:bodyPr/>
              <a:lstStyle/>
              <a:p>
                <a:r>
                  <a:rPr lang="nl-BE">
                    <a:noFill/>
                  </a:rPr>
                  <a:t> </a:t>
                </a:r>
              </a:p>
            </p:txBody>
          </p:sp>
        </mc:Fallback>
      </mc:AlternateContent>
      <p:pic>
        <p:nvPicPr>
          <p:cNvPr id="11" name="Picture 10" descr="A diagram of a number of letters&#10;&#10;Description automatically generated with medium confidence">
            <a:extLst>
              <a:ext uri="{FF2B5EF4-FFF2-40B4-BE49-F238E27FC236}">
                <a16:creationId xmlns:a16="http://schemas.microsoft.com/office/drawing/2014/main" id="{6B5BE4E4-9486-C59D-46B9-D5493897DF57}"/>
              </a:ext>
            </a:extLst>
          </p:cNvPr>
          <p:cNvPicPr>
            <a:picLocks noChangeAspect="1"/>
          </p:cNvPicPr>
          <p:nvPr/>
        </p:nvPicPr>
        <p:blipFill>
          <a:blip r:embed="rId4"/>
          <a:stretch>
            <a:fillRect/>
          </a:stretch>
        </p:blipFill>
        <p:spPr>
          <a:xfrm>
            <a:off x="3057524" y="2735611"/>
            <a:ext cx="1979743" cy="948627"/>
          </a:xfrm>
          <a:prstGeom prst="rect">
            <a:avLst/>
          </a:prstGeom>
        </p:spPr>
      </p:pic>
      <p:pic>
        <p:nvPicPr>
          <p:cNvPr id="13" name="Picture 12" descr="A black and white math equation&#10;&#10;Description automatically generated">
            <a:extLst>
              <a:ext uri="{FF2B5EF4-FFF2-40B4-BE49-F238E27FC236}">
                <a16:creationId xmlns:a16="http://schemas.microsoft.com/office/drawing/2014/main" id="{4F5E3D6D-2F3F-2C2F-EA1B-F491FA592920}"/>
              </a:ext>
            </a:extLst>
          </p:cNvPr>
          <p:cNvPicPr>
            <a:picLocks noChangeAspect="1"/>
          </p:cNvPicPr>
          <p:nvPr/>
        </p:nvPicPr>
        <p:blipFill>
          <a:blip r:embed="rId5"/>
          <a:stretch>
            <a:fillRect/>
          </a:stretch>
        </p:blipFill>
        <p:spPr>
          <a:xfrm>
            <a:off x="5247703" y="2735611"/>
            <a:ext cx="964841" cy="948626"/>
          </a:xfrm>
          <a:prstGeom prst="rect">
            <a:avLst/>
          </a:prstGeom>
        </p:spPr>
      </p:pic>
      <p:pic>
        <p:nvPicPr>
          <p:cNvPr id="2052" name="Picture 4" descr="Sigmoid function - Wikipedia">
            <a:extLst>
              <a:ext uri="{FF2B5EF4-FFF2-40B4-BE49-F238E27FC236}">
                <a16:creationId xmlns:a16="http://schemas.microsoft.com/office/drawing/2014/main" id="{EEAE9CA2-6C14-5B49-42B6-7ABA9968F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3595" y="4712325"/>
            <a:ext cx="2048306" cy="13630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C5DC9BC-8ECA-EA08-0D01-9FD4F6D6973E}"/>
              </a:ext>
            </a:extLst>
          </p:cNvPr>
          <p:cNvSpPr txBox="1"/>
          <p:nvPr/>
        </p:nvSpPr>
        <p:spPr>
          <a:xfrm>
            <a:off x="9132257" y="6086860"/>
            <a:ext cx="2697609" cy="276999"/>
          </a:xfrm>
          <a:prstGeom prst="rect">
            <a:avLst/>
          </a:prstGeom>
          <a:noFill/>
        </p:spPr>
        <p:txBody>
          <a:bodyPr wrap="square">
            <a:spAutoFit/>
          </a:bodyPr>
          <a:lstStyle/>
          <a:p>
            <a:pPr algn="ctr"/>
            <a:r>
              <a:rPr lang="nl-BE" sz="1200" dirty="0">
                <a:solidFill>
                  <a:schemeClr val="tx1"/>
                </a:solidFill>
              </a:rPr>
              <a:t>Sigmoid activation function</a:t>
            </a:r>
          </a:p>
        </p:txBody>
      </p:sp>
      <p:sp>
        <p:nvSpPr>
          <p:cNvPr id="16" name="TextBox 15">
            <a:extLst>
              <a:ext uri="{FF2B5EF4-FFF2-40B4-BE49-F238E27FC236}">
                <a16:creationId xmlns:a16="http://schemas.microsoft.com/office/drawing/2014/main" id="{AD7175E5-F714-1330-4A7D-2209223E0307}"/>
              </a:ext>
            </a:extLst>
          </p:cNvPr>
          <p:cNvSpPr txBox="1"/>
          <p:nvPr/>
        </p:nvSpPr>
        <p:spPr>
          <a:xfrm>
            <a:off x="8925592" y="4183250"/>
            <a:ext cx="2697609" cy="276999"/>
          </a:xfrm>
          <a:prstGeom prst="rect">
            <a:avLst/>
          </a:prstGeom>
          <a:noFill/>
        </p:spPr>
        <p:txBody>
          <a:bodyPr wrap="square">
            <a:spAutoFit/>
          </a:bodyPr>
          <a:lstStyle/>
          <a:p>
            <a:pPr algn="ctr"/>
            <a:r>
              <a:rPr lang="nl-BE" sz="1200" dirty="0">
                <a:solidFill>
                  <a:schemeClr val="tx1"/>
                </a:solidFill>
              </a:rPr>
              <a:t>4-layer perceptron</a:t>
            </a:r>
          </a:p>
        </p:txBody>
      </p:sp>
      <p:pic>
        <p:nvPicPr>
          <p:cNvPr id="5" name="Picture 4" descr="A diagram of a network&#10;&#10;Description automatically generated">
            <a:extLst>
              <a:ext uri="{FF2B5EF4-FFF2-40B4-BE49-F238E27FC236}">
                <a16:creationId xmlns:a16="http://schemas.microsoft.com/office/drawing/2014/main" id="{6A52D930-2904-AEBD-A25A-C288EEB5DFDE}"/>
              </a:ext>
            </a:extLst>
          </p:cNvPr>
          <p:cNvPicPr>
            <a:picLocks noChangeAspect="1"/>
          </p:cNvPicPr>
          <p:nvPr/>
        </p:nvPicPr>
        <p:blipFill>
          <a:blip r:embed="rId7">
            <a:duotone>
              <a:schemeClr val="accent4">
                <a:shade val="45000"/>
                <a:satMod val="135000"/>
              </a:schemeClr>
              <a:prstClr val="white"/>
            </a:duotone>
          </a:blip>
          <a:srcRect l="19621"/>
          <a:stretch/>
        </p:blipFill>
        <p:spPr>
          <a:xfrm>
            <a:off x="8994144" y="1053000"/>
            <a:ext cx="2485462" cy="3155175"/>
          </a:xfrm>
          <a:prstGeom prst="rect">
            <a:avLst/>
          </a:prstGeom>
        </p:spPr>
      </p:pic>
    </p:spTree>
    <p:extLst>
      <p:ext uri="{BB962C8B-B14F-4D97-AF65-F5344CB8AC3E}">
        <p14:creationId xmlns:p14="http://schemas.microsoft.com/office/powerpoint/2010/main" val="2921543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8F9D7-68FC-064F-BC26-03448BF1AC77}"/>
              </a:ext>
            </a:extLst>
          </p:cNvPr>
          <p:cNvSpPr>
            <a:spLocks noGrp="1"/>
          </p:cNvSpPr>
          <p:nvPr>
            <p:ph type="title"/>
          </p:nvPr>
        </p:nvSpPr>
        <p:spPr/>
        <p:txBody>
          <a:bodyPr/>
          <a:lstStyle/>
          <a:p>
            <a:r>
              <a:rPr lang="en-US" dirty="0"/>
              <a:t>Next layer activation</a:t>
            </a:r>
            <a:endParaRPr lang="nl-BE" dirty="0"/>
          </a:p>
        </p:txBody>
      </p:sp>
      <p:sp>
        <p:nvSpPr>
          <p:cNvPr id="3" name="Slide Number Placeholder 2">
            <a:extLst>
              <a:ext uri="{FF2B5EF4-FFF2-40B4-BE49-F238E27FC236}">
                <a16:creationId xmlns:a16="http://schemas.microsoft.com/office/drawing/2014/main" id="{EF8D3324-04C5-F416-EF22-5B7923926C8A}"/>
              </a:ext>
            </a:extLst>
          </p:cNvPr>
          <p:cNvSpPr>
            <a:spLocks noGrp="1"/>
          </p:cNvSpPr>
          <p:nvPr>
            <p:ph type="sldNum" sz="quarter" idx="11"/>
          </p:nvPr>
        </p:nvSpPr>
        <p:spPr/>
        <p:txBody>
          <a:bodyPr/>
          <a:lstStyle/>
          <a:p>
            <a:r>
              <a:rPr lang="en-US"/>
              <a:t>Page </a:t>
            </a:r>
            <a:fld id="{15EBE321-CBB1-4E91-BD14-37C8D44326FB}" type="slidenum">
              <a:rPr lang="en-US" smtClean="0"/>
              <a:pPr/>
              <a:t>39</a:t>
            </a:fld>
            <a:endParaRPr lang="en-US"/>
          </a:p>
        </p:txBody>
      </p:sp>
      <p:pic>
        <p:nvPicPr>
          <p:cNvPr id="6" name="Content Placeholder 5" descr="A black background with math equations and numbers&#10;&#10;Description automatically generated">
            <a:extLst>
              <a:ext uri="{FF2B5EF4-FFF2-40B4-BE49-F238E27FC236}">
                <a16:creationId xmlns:a16="http://schemas.microsoft.com/office/drawing/2014/main" id="{7DBD7235-1621-1FDE-77C1-AF1BB58741EC}"/>
              </a:ext>
            </a:extLst>
          </p:cNvPr>
          <p:cNvPicPr>
            <a:picLocks noGrp="1" noChangeAspect="1"/>
          </p:cNvPicPr>
          <p:nvPr>
            <p:ph idx="1"/>
          </p:nvPr>
        </p:nvPicPr>
        <p:blipFill>
          <a:blip r:embed="rId2">
            <a:duotone>
              <a:schemeClr val="accent4">
                <a:shade val="45000"/>
                <a:satMod val="135000"/>
              </a:schemeClr>
              <a:prstClr val="white"/>
            </a:duotone>
          </a:blip>
          <a:srcRect b="-2446"/>
          <a:stretch/>
        </p:blipFill>
        <p:spPr>
          <a:xfrm>
            <a:off x="2911789" y="1587653"/>
            <a:ext cx="6756395" cy="3765397"/>
          </a:xfrm>
          <a:solidFill>
            <a:srgbClr val="00669B"/>
          </a:solidFill>
        </p:spPr>
      </p:pic>
      <p:sp>
        <p:nvSpPr>
          <p:cNvPr id="11" name="TextBox 10">
            <a:extLst>
              <a:ext uri="{FF2B5EF4-FFF2-40B4-BE49-F238E27FC236}">
                <a16:creationId xmlns:a16="http://schemas.microsoft.com/office/drawing/2014/main" id="{C9997E96-9E45-0A62-3AB3-358FD65DEFF7}"/>
              </a:ext>
            </a:extLst>
          </p:cNvPr>
          <p:cNvSpPr txBox="1"/>
          <p:nvPr/>
        </p:nvSpPr>
        <p:spPr>
          <a:xfrm>
            <a:off x="410399" y="1098816"/>
            <a:ext cx="11657776" cy="1107996"/>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nl-BE" b="1" dirty="0">
                <a:solidFill>
                  <a:schemeClr val="tx1"/>
                </a:solidFill>
              </a:rPr>
              <a:t>Feed forward algorithm </a:t>
            </a:r>
          </a:p>
          <a:p>
            <a:pPr marL="285750" indent="-285750" algn="l">
              <a:buFont typeface="Arial" panose="020B0604020202020204" pitchFamily="34" charset="0"/>
              <a:buChar char="•"/>
            </a:pPr>
            <a:endParaRPr lang="en-US" dirty="0">
              <a:solidFill>
                <a:schemeClr val="tx1"/>
              </a:solidFill>
            </a:endParaRPr>
          </a:p>
          <a:p>
            <a:pPr marL="285750" indent="-285750" algn="l">
              <a:buFont typeface="Arial" panose="020B0604020202020204" pitchFamily="34" charset="0"/>
              <a:buChar char="•"/>
            </a:pPr>
            <a:endParaRPr lang="en-US" dirty="0">
              <a:solidFill>
                <a:schemeClr val="tx1"/>
              </a:solidFill>
            </a:endParaRPr>
          </a:p>
          <a:p>
            <a:pPr algn="l"/>
            <a:endParaRPr lang="nl-BE" dirty="0" err="1">
              <a:solidFill>
                <a:schemeClr val="tx1"/>
              </a:solidFill>
            </a:endParaRPr>
          </a:p>
        </p:txBody>
      </p:sp>
      <p:pic>
        <p:nvPicPr>
          <p:cNvPr id="13" name="Picture 12">
            <a:extLst>
              <a:ext uri="{FF2B5EF4-FFF2-40B4-BE49-F238E27FC236}">
                <a16:creationId xmlns:a16="http://schemas.microsoft.com/office/drawing/2014/main" id="{B07ED9C5-E2B2-6495-B21D-685B05955916}"/>
              </a:ext>
            </a:extLst>
          </p:cNvPr>
          <p:cNvPicPr>
            <a:picLocks noChangeAspect="1"/>
          </p:cNvPicPr>
          <p:nvPr/>
        </p:nvPicPr>
        <p:blipFill>
          <a:blip r:embed="rId3"/>
          <a:stretch>
            <a:fillRect/>
          </a:stretch>
        </p:blipFill>
        <p:spPr>
          <a:xfrm>
            <a:off x="8983711" y="4950400"/>
            <a:ext cx="684473" cy="40265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C0B3D45-9AEC-77A6-422D-7A4A2392CD94}"/>
                  </a:ext>
                </a:extLst>
              </p:cNvPr>
              <p:cNvSpPr txBox="1"/>
              <p:nvPr/>
            </p:nvSpPr>
            <p:spPr>
              <a:xfrm>
                <a:off x="410399" y="5800514"/>
                <a:ext cx="10408938" cy="410177"/>
              </a:xfrm>
              <a:prstGeom prst="rect">
                <a:avLst/>
              </a:prstGeom>
              <a:noFill/>
            </p:spPr>
            <p:txBody>
              <a:bodyPr wrap="square">
                <a:spAutoFit/>
              </a:bodyPr>
              <a:lstStyle/>
              <a:p>
                <a:pPr marL="285750" indent="-285750" algn="l">
                  <a:buFont typeface="Arial" panose="020B0604020202020204" pitchFamily="34" charset="0"/>
                  <a:buChar char="•"/>
                </a:pPr>
                <a:r>
                  <a:rPr lang="nl-BE" b="1" dirty="0">
                    <a:solidFill>
                      <a:schemeClr val="tx1"/>
                    </a:solidFill>
                  </a:rPr>
                  <a:t>T</a:t>
                </a:r>
                <a:r>
                  <a:rPr lang="en-US" dirty="0" err="1">
                    <a:solidFill>
                      <a:schemeClr val="tx1"/>
                    </a:solidFill>
                  </a:rPr>
                  <a:t>ransition</a:t>
                </a:r>
                <a:r>
                  <a:rPr lang="en-US" dirty="0">
                    <a:solidFill>
                      <a:schemeClr val="tx1"/>
                    </a:solidFill>
                  </a:rPr>
                  <a:t> of activations from one layer to the other </a:t>
                </a:r>
                <a14:m>
                  <m:oMath xmlns:m="http://schemas.openxmlformats.org/officeDocument/2006/math">
                    <m:sSup>
                      <m:sSupPr>
                        <m:ctrlPr>
                          <a:rPr lang="en-US" b="1" i="1" dirty="0" smtClean="0">
                            <a:solidFill>
                              <a:schemeClr val="tx1"/>
                            </a:solidFill>
                            <a:latin typeface="Cambria Math" panose="02040503050406030204" pitchFamily="18" charset="0"/>
                          </a:rPr>
                        </m:ctrlPr>
                      </m:sSupPr>
                      <m:e>
                        <m:r>
                          <a:rPr lang="en-US" b="1" i="1" dirty="0" smtClean="0">
                            <a:solidFill>
                              <a:schemeClr val="tx1"/>
                            </a:solidFill>
                            <a:latin typeface="Cambria Math" panose="02040503050406030204" pitchFamily="18" charset="0"/>
                          </a:rPr>
                          <m:t>𝒂</m:t>
                        </m:r>
                      </m:e>
                      <m:sup>
                        <m:r>
                          <a:rPr lang="en-US" b="1" i="1" dirty="0" smtClean="0">
                            <a:solidFill>
                              <a:schemeClr val="tx1"/>
                            </a:solidFill>
                            <a:latin typeface="Cambria Math" panose="02040503050406030204" pitchFamily="18" charset="0"/>
                          </a:rPr>
                          <m:t>(</m:t>
                        </m:r>
                        <m:r>
                          <a:rPr lang="en-US" b="1" i="1" dirty="0" smtClean="0">
                            <a:solidFill>
                              <a:schemeClr val="tx1"/>
                            </a:solidFill>
                            <a:latin typeface="Cambria Math" panose="02040503050406030204" pitchFamily="18" charset="0"/>
                          </a:rPr>
                          <m:t>𝒊</m:t>
                        </m:r>
                        <m:r>
                          <a:rPr lang="en-US" b="1" i="1" dirty="0" smtClean="0">
                            <a:solidFill>
                              <a:schemeClr val="tx1"/>
                            </a:solidFill>
                            <a:latin typeface="Cambria Math" panose="02040503050406030204" pitchFamily="18" charset="0"/>
                          </a:rPr>
                          <m:t>+</m:t>
                        </m:r>
                        <m:r>
                          <a:rPr lang="en-US" b="1" i="1" dirty="0" smtClean="0">
                            <a:solidFill>
                              <a:schemeClr val="tx1"/>
                            </a:solidFill>
                            <a:latin typeface="Cambria Math" panose="02040503050406030204" pitchFamily="18" charset="0"/>
                          </a:rPr>
                          <m:t>𝟏</m:t>
                        </m:r>
                        <m:r>
                          <a:rPr lang="en-US" b="1" i="1" dirty="0" smtClean="0">
                            <a:solidFill>
                              <a:schemeClr val="tx1"/>
                            </a:solidFill>
                            <a:latin typeface="Cambria Math" panose="02040503050406030204" pitchFamily="18" charset="0"/>
                          </a:rPr>
                          <m:t>)</m:t>
                        </m:r>
                      </m:sup>
                    </m:sSup>
                    <m:r>
                      <a:rPr lang="en-US" sz="1800" b="1"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𝜎</m:t>
                    </m:r>
                    <m:d>
                      <m:dPr>
                        <m:ctrlPr>
                          <a:rPr lang="en-US" sz="1800" b="1" i="1" smtClean="0">
                            <a:solidFill>
                              <a:schemeClr val="tx1"/>
                            </a:solidFill>
                            <a:latin typeface="Cambria Math" panose="02040503050406030204" pitchFamily="18" charset="0"/>
                          </a:rPr>
                        </m:ctrlPr>
                      </m:dPr>
                      <m:e>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𝑾</m:t>
                            </m:r>
                          </m:e>
                          <m:sub>
                            <m:r>
                              <a:rPr lang="en-US" sz="1800" b="1" i="1" smtClean="0">
                                <a:solidFill>
                                  <a:schemeClr val="tx1"/>
                                </a:solidFill>
                                <a:latin typeface="Cambria Math" panose="02040503050406030204" pitchFamily="18" charset="0"/>
                              </a:rPr>
                              <m:t>𝒊</m:t>
                            </m:r>
                          </m:sub>
                        </m:sSub>
                        <m:r>
                          <a:rPr lang="en-US" sz="1800" b="1" i="1" smtClean="0">
                            <a:solidFill>
                              <a:schemeClr val="tx1"/>
                            </a:solidFill>
                            <a:latin typeface="Cambria Math" panose="02040503050406030204" pitchFamily="18" charset="0"/>
                          </a:rPr>
                          <m:t> </m:t>
                        </m:r>
                        <m:sSup>
                          <m:sSupPr>
                            <m:ctrlPr>
                              <a:rPr lang="en-US" sz="1800" b="1" i="1" smtClean="0">
                                <a:solidFill>
                                  <a:schemeClr val="tx1"/>
                                </a:solidFill>
                                <a:latin typeface="Cambria Math" panose="02040503050406030204" pitchFamily="18" charset="0"/>
                              </a:rPr>
                            </m:ctrlPr>
                          </m:sSupPr>
                          <m:e>
                            <m:r>
                              <a:rPr lang="en-US" sz="1800" b="1" i="1" smtClean="0">
                                <a:solidFill>
                                  <a:schemeClr val="tx1"/>
                                </a:solidFill>
                                <a:latin typeface="Cambria Math" panose="02040503050406030204" pitchFamily="18" charset="0"/>
                              </a:rPr>
                              <m:t>𝒂</m:t>
                            </m:r>
                          </m:e>
                          <m:sup>
                            <m:d>
                              <m:dPr>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𝒊</m:t>
                                </m:r>
                              </m:e>
                            </m:d>
                          </m:sup>
                        </m:sSup>
                        <m:r>
                          <a:rPr lang="en-US" sz="1800" b="1" i="1" smtClean="0">
                            <a:solidFill>
                              <a:schemeClr val="tx1"/>
                            </a:solidFill>
                            <a:latin typeface="Cambria Math" panose="02040503050406030204" pitchFamily="18" charset="0"/>
                          </a:rPr>
                          <m:t>+</m:t>
                        </m:r>
                        <m:sSub>
                          <m:sSubPr>
                            <m:ctrlPr>
                              <a:rPr lang="en-US" sz="1800" b="1" i="1" smtClean="0">
                                <a:solidFill>
                                  <a:schemeClr val="tx1"/>
                                </a:solidFill>
                                <a:latin typeface="Cambria Math" panose="02040503050406030204" pitchFamily="18" charset="0"/>
                              </a:rPr>
                            </m:ctrlPr>
                          </m:sSubPr>
                          <m:e>
                            <m:r>
                              <a:rPr lang="en-US" sz="1800" b="1" i="1" smtClean="0">
                                <a:solidFill>
                                  <a:schemeClr val="tx1"/>
                                </a:solidFill>
                                <a:latin typeface="Cambria Math" panose="02040503050406030204" pitchFamily="18" charset="0"/>
                              </a:rPr>
                              <m:t>𝒃</m:t>
                            </m:r>
                          </m:e>
                          <m:sub>
                            <m:r>
                              <a:rPr lang="en-US" sz="1800" b="1" i="1" smtClean="0">
                                <a:solidFill>
                                  <a:schemeClr val="tx1"/>
                                </a:solidFill>
                                <a:latin typeface="Cambria Math" panose="02040503050406030204" pitchFamily="18" charset="0"/>
                              </a:rPr>
                              <m:t>𝒊</m:t>
                            </m:r>
                          </m:sub>
                        </m:sSub>
                      </m:e>
                    </m:d>
                  </m:oMath>
                </a14:m>
                <a:endParaRPr lang="en-US" sz="1800" b="1" dirty="0">
                  <a:solidFill>
                    <a:schemeClr val="tx1"/>
                  </a:solidFill>
                </a:endParaRPr>
              </a:p>
            </p:txBody>
          </p:sp>
        </mc:Choice>
        <mc:Fallback xmlns="">
          <p:sp>
            <p:nvSpPr>
              <p:cNvPr id="17" name="TextBox 16">
                <a:extLst>
                  <a:ext uri="{FF2B5EF4-FFF2-40B4-BE49-F238E27FC236}">
                    <a16:creationId xmlns:a16="http://schemas.microsoft.com/office/drawing/2014/main" id="{3C0B3D45-9AEC-77A6-422D-7A4A2392CD94}"/>
                  </a:ext>
                </a:extLst>
              </p:cNvPr>
              <p:cNvSpPr txBox="1">
                <a:spLocks noRot="1" noChangeAspect="1" noMove="1" noResize="1" noEditPoints="1" noAdjustHandles="1" noChangeArrowheads="1" noChangeShapeType="1" noTextEdit="1"/>
              </p:cNvSpPr>
              <p:nvPr/>
            </p:nvSpPr>
            <p:spPr>
              <a:xfrm>
                <a:off x="410399" y="5800514"/>
                <a:ext cx="10408938" cy="410177"/>
              </a:xfrm>
              <a:prstGeom prst="rect">
                <a:avLst/>
              </a:prstGeom>
              <a:blipFill>
                <a:blip r:embed="rId4"/>
                <a:stretch>
                  <a:fillRect l="-351" t="-2985" b="-19403"/>
                </a:stretch>
              </a:blipFill>
            </p:spPr>
            <p:txBody>
              <a:bodyPr/>
              <a:lstStyle/>
              <a:p>
                <a:r>
                  <a:rPr lang="nl-BE">
                    <a:noFill/>
                  </a:rPr>
                  <a:t> </a:t>
                </a:r>
              </a:p>
            </p:txBody>
          </p:sp>
        </mc:Fallback>
      </mc:AlternateContent>
      <p:sp>
        <p:nvSpPr>
          <p:cNvPr id="4" name="TextBox 3">
            <a:extLst>
              <a:ext uri="{FF2B5EF4-FFF2-40B4-BE49-F238E27FC236}">
                <a16:creationId xmlns:a16="http://schemas.microsoft.com/office/drawing/2014/main" id="{15E25B6C-8554-CFB6-9E51-77547E7DB46B}"/>
              </a:ext>
            </a:extLst>
          </p:cNvPr>
          <p:cNvSpPr txBox="1"/>
          <p:nvPr/>
        </p:nvSpPr>
        <p:spPr>
          <a:xfrm>
            <a:off x="3208290" y="5331073"/>
            <a:ext cx="7084431" cy="369332"/>
          </a:xfrm>
          <a:prstGeom prst="rect">
            <a:avLst/>
          </a:prstGeom>
          <a:noFill/>
        </p:spPr>
        <p:txBody>
          <a:bodyPr wrap="square">
            <a:spAutoFit/>
          </a:bodyPr>
          <a:lstStyle/>
          <a:p>
            <a:r>
              <a:rPr lang="nl-BE" dirty="0">
                <a:solidFill>
                  <a:schemeClr val="tx1"/>
                </a:solidFill>
              </a:rPr>
              <a:t>From https://www.3blue1brown.com/lessons/neural-networks</a:t>
            </a:r>
          </a:p>
        </p:txBody>
      </p:sp>
    </p:spTree>
    <p:extLst>
      <p:ext uri="{BB962C8B-B14F-4D97-AF65-F5344CB8AC3E}">
        <p14:creationId xmlns:p14="http://schemas.microsoft.com/office/powerpoint/2010/main" val="25700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4261-93CD-E31B-9F1E-EEED93302C32}"/>
              </a:ext>
            </a:extLst>
          </p:cNvPr>
          <p:cNvSpPr>
            <a:spLocks noGrp="1"/>
          </p:cNvSpPr>
          <p:nvPr>
            <p:ph type="title"/>
          </p:nvPr>
        </p:nvSpPr>
        <p:spPr/>
        <p:txBody>
          <a:bodyPr/>
          <a:lstStyle/>
          <a:p>
            <a:r>
              <a:rPr lang="nl-BE" i="0" u="none" strike="noStrike" baseline="0" dirty="0"/>
              <a:t>What is machine learning?</a:t>
            </a:r>
            <a:endParaRPr lang="nl-BE" sz="2400" dirty="0"/>
          </a:p>
        </p:txBody>
      </p:sp>
      <p:sp>
        <p:nvSpPr>
          <p:cNvPr id="3" name="Slide Number Placeholder 2">
            <a:extLst>
              <a:ext uri="{FF2B5EF4-FFF2-40B4-BE49-F238E27FC236}">
                <a16:creationId xmlns:a16="http://schemas.microsoft.com/office/drawing/2014/main" id="{BB8ED46D-8ED4-29C0-E36C-4EFCE57523F2}"/>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a:p>
        </p:txBody>
      </p:sp>
      <p:sp>
        <p:nvSpPr>
          <p:cNvPr id="4" name="Content Placeholder 3">
            <a:extLst>
              <a:ext uri="{FF2B5EF4-FFF2-40B4-BE49-F238E27FC236}">
                <a16:creationId xmlns:a16="http://schemas.microsoft.com/office/drawing/2014/main" id="{8DD9D136-CFDC-3189-98D2-1E0440931E01}"/>
              </a:ext>
            </a:extLst>
          </p:cNvPr>
          <p:cNvSpPr>
            <a:spLocks noGrp="1"/>
          </p:cNvSpPr>
          <p:nvPr>
            <p:ph idx="1"/>
          </p:nvPr>
        </p:nvSpPr>
        <p:spPr/>
        <p:txBody>
          <a:bodyPr/>
          <a:lstStyle/>
          <a:p>
            <a:pPr marL="285750" indent="-285750" algn="l">
              <a:lnSpc>
                <a:spcPct val="150000"/>
              </a:lnSpc>
              <a:buFont typeface="Arial" panose="020B0604020202020204" pitchFamily="34" charset="0"/>
              <a:buChar char="•"/>
            </a:pPr>
            <a:r>
              <a:rPr lang="en-US" sz="2000" b="0" i="0" u="none" strike="noStrike" baseline="0" dirty="0">
                <a:latin typeface="+mj-lt"/>
              </a:rPr>
              <a:t>For many problems, it's difficult to program the correct behavior </a:t>
            </a:r>
            <a:r>
              <a:rPr lang="nl-BE" sz="2000" b="0" i="0" u="none" strike="noStrike" baseline="0" dirty="0">
                <a:latin typeface="+mj-lt"/>
              </a:rPr>
              <a:t>by hand</a:t>
            </a:r>
          </a:p>
          <a:p>
            <a:pPr marL="645750" lvl="2" indent="-285750">
              <a:lnSpc>
                <a:spcPct val="150000"/>
              </a:lnSpc>
            </a:pPr>
            <a:r>
              <a:rPr lang="en-US" sz="2000" b="0" i="0" u="none" strike="noStrike" baseline="0" dirty="0">
                <a:latin typeface="+mj-lt"/>
              </a:rPr>
              <a:t>recognizing people and objects</a:t>
            </a:r>
          </a:p>
          <a:p>
            <a:pPr marL="645750" lvl="2" indent="-285750">
              <a:lnSpc>
                <a:spcPct val="150000"/>
              </a:lnSpc>
            </a:pPr>
            <a:r>
              <a:rPr lang="nl-BE" sz="2000" b="0" i="0" u="none" strike="noStrike" baseline="0" dirty="0">
                <a:latin typeface="+mj-lt"/>
              </a:rPr>
              <a:t>understanding human speech</a:t>
            </a:r>
          </a:p>
          <a:p>
            <a:pPr marL="285750" indent="-285750" algn="l">
              <a:lnSpc>
                <a:spcPct val="150000"/>
              </a:lnSpc>
              <a:buFont typeface="Arial" panose="020B0604020202020204" pitchFamily="34" charset="0"/>
              <a:buChar char="•"/>
            </a:pPr>
            <a:r>
              <a:rPr lang="en-US" sz="2000" b="0" i="0" u="none" strike="noStrike" baseline="0" dirty="0">
                <a:latin typeface="+mj-lt"/>
              </a:rPr>
              <a:t>Machine learning approach: program an algorithm to automatically learn from data, or from experience. Why might you want to use a learning algorithm?</a:t>
            </a:r>
          </a:p>
          <a:p>
            <a:pPr marL="645750" lvl="2" indent="-285750">
              <a:lnSpc>
                <a:spcPct val="150000"/>
              </a:lnSpc>
            </a:pPr>
            <a:r>
              <a:rPr lang="en-US" sz="2000" b="0" i="0" u="none" strike="noStrike" baseline="0" dirty="0">
                <a:latin typeface="+mj-lt"/>
              </a:rPr>
              <a:t>hard to code up a solution by hand (e.g. vision, speech)</a:t>
            </a:r>
          </a:p>
          <a:p>
            <a:pPr marL="645750" lvl="2" indent="-285750">
              <a:lnSpc>
                <a:spcPct val="150000"/>
              </a:lnSpc>
            </a:pPr>
            <a:r>
              <a:rPr lang="en-US" sz="2000" b="0" i="0" u="none" strike="noStrike" baseline="0" dirty="0">
                <a:latin typeface="+mj-lt"/>
              </a:rPr>
              <a:t>system needs to adapt to a changing environment (e.g. spam </a:t>
            </a:r>
            <a:r>
              <a:rPr lang="nl-BE" sz="2000" b="0" i="0" u="none" strike="noStrike" baseline="0" dirty="0">
                <a:latin typeface="+mj-lt"/>
              </a:rPr>
              <a:t>detection)</a:t>
            </a:r>
          </a:p>
          <a:p>
            <a:pPr marL="645750" lvl="2" indent="-285750">
              <a:lnSpc>
                <a:spcPct val="150000"/>
              </a:lnSpc>
            </a:pPr>
            <a:r>
              <a:rPr lang="en-US" sz="2000" b="0" i="0" u="none" strike="noStrike" baseline="0" dirty="0">
                <a:latin typeface="+mj-lt"/>
              </a:rPr>
              <a:t>want the system to perform better than the human programmers</a:t>
            </a:r>
          </a:p>
        </p:txBody>
      </p:sp>
    </p:spTree>
    <p:extLst>
      <p:ext uri="{BB962C8B-B14F-4D97-AF65-F5344CB8AC3E}">
        <p14:creationId xmlns:p14="http://schemas.microsoft.com/office/powerpoint/2010/main" val="39573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BE35-ACB3-5030-AA7E-EC83D5108863}"/>
              </a:ext>
            </a:extLst>
          </p:cNvPr>
          <p:cNvSpPr>
            <a:spLocks noGrp="1"/>
          </p:cNvSpPr>
          <p:nvPr>
            <p:ph type="title"/>
          </p:nvPr>
        </p:nvSpPr>
        <p:spPr/>
        <p:txBody>
          <a:bodyPr/>
          <a:lstStyle/>
          <a:p>
            <a:r>
              <a:rPr lang="en-US" dirty="0"/>
              <a:t>Learning  </a:t>
            </a:r>
            <a:endParaRPr lang="nl-BE" dirty="0"/>
          </a:p>
        </p:txBody>
      </p:sp>
      <p:sp>
        <p:nvSpPr>
          <p:cNvPr id="3" name="Slide Number Placeholder 2">
            <a:extLst>
              <a:ext uri="{FF2B5EF4-FFF2-40B4-BE49-F238E27FC236}">
                <a16:creationId xmlns:a16="http://schemas.microsoft.com/office/drawing/2014/main" id="{D1CA711D-15DD-98B3-33B5-B42CC3FDC295}"/>
              </a:ext>
            </a:extLst>
          </p:cNvPr>
          <p:cNvSpPr>
            <a:spLocks noGrp="1"/>
          </p:cNvSpPr>
          <p:nvPr>
            <p:ph type="sldNum" sz="quarter" idx="11"/>
          </p:nvPr>
        </p:nvSpPr>
        <p:spPr/>
        <p:txBody>
          <a:bodyPr/>
          <a:lstStyle/>
          <a:p>
            <a:r>
              <a:rPr lang="en-US"/>
              <a:t>Page </a:t>
            </a:r>
            <a:fld id="{15EBE321-CBB1-4E91-BD14-37C8D44326FB}" type="slidenum">
              <a:rPr lang="en-US" smtClean="0"/>
              <a:pPr/>
              <a:t>40</a:t>
            </a:fld>
            <a:endParaRPr lang="en-US"/>
          </a:p>
        </p:txBody>
      </p:sp>
      <p:sp>
        <p:nvSpPr>
          <p:cNvPr id="4" name="Content Placeholder 3">
            <a:extLst>
              <a:ext uri="{FF2B5EF4-FFF2-40B4-BE49-F238E27FC236}">
                <a16:creationId xmlns:a16="http://schemas.microsoft.com/office/drawing/2014/main" id="{51DB7267-59E6-1E7A-7CA9-24D56B0CC4C6}"/>
              </a:ext>
            </a:extLst>
          </p:cNvPr>
          <p:cNvSpPr>
            <a:spLocks noGrp="1"/>
          </p:cNvSpPr>
          <p:nvPr>
            <p:ph idx="1"/>
          </p:nvPr>
        </p:nvSpPr>
        <p:spPr>
          <a:xfrm>
            <a:off x="410400" y="1195725"/>
            <a:ext cx="6570663" cy="4752000"/>
          </a:xfrm>
        </p:spPr>
        <p:txBody>
          <a:bodyPr/>
          <a:lstStyle/>
          <a:p>
            <a:pPr marL="285750" indent="-285750">
              <a:buFont typeface="Arial" panose="020B0604020202020204" pitchFamily="34" charset="0"/>
              <a:buChar char="•"/>
            </a:pPr>
            <a:r>
              <a:rPr lang="en-US" dirty="0"/>
              <a:t>You train the network with images of handwritten digits, along with labels for what they represent </a:t>
            </a:r>
          </a:p>
          <a:p>
            <a:pPr marL="285750" indent="-285750">
              <a:buFont typeface="Arial" panose="020B0604020202020204" pitchFamily="34" charset="0"/>
              <a:buChar char="•"/>
            </a:pPr>
            <a:r>
              <a:rPr lang="en-US" dirty="0"/>
              <a:t>Network will adjust those </a:t>
            </a:r>
            <a:r>
              <a:rPr lang="nl-BE" sz="1800" dirty="0"/>
              <a:t>13 002 weights and biases to improve performance on </a:t>
            </a:r>
            <a:r>
              <a:rPr lang="nl-BE" sz="1800" b="1" u="sng" dirty="0"/>
              <a:t>training data </a:t>
            </a:r>
            <a:endParaRPr lang="en-US" b="1" u="sng" dirty="0"/>
          </a:p>
          <a:p>
            <a:pPr marL="285750" indent="-285750">
              <a:buFont typeface="Arial" panose="020B0604020202020204" pitchFamily="34" charset="0"/>
              <a:buChar char="•"/>
            </a:pPr>
            <a:r>
              <a:rPr lang="nl-BE" dirty="0"/>
              <a:t>After you trained, you test with more data not shown for training</a:t>
            </a:r>
          </a:p>
          <a:p>
            <a:pPr marL="285750" indent="-285750">
              <a:buFont typeface="Arial" panose="020B0604020202020204" pitchFamily="34" charset="0"/>
              <a:buChar char="•"/>
            </a:pPr>
            <a:r>
              <a:rPr lang="nl-BE" dirty="0"/>
              <a:t>It comes down to </a:t>
            </a:r>
            <a:r>
              <a:rPr lang="nl-BE" b="1" dirty="0"/>
              <a:t>finding the minimum of a certain function</a:t>
            </a:r>
            <a:r>
              <a:rPr lang="nl-BE" dirty="0"/>
              <a:t> </a:t>
            </a:r>
          </a:p>
          <a:p>
            <a:pPr marL="645750" lvl="2" indent="-285750"/>
            <a:r>
              <a:rPr lang="nl-BE" dirty="0"/>
              <a:t>Reminder: Weights = strengths of the connections, Bias = Neuron is active or inactive </a:t>
            </a:r>
          </a:p>
          <a:p>
            <a:pPr marL="285750" indent="-285750">
              <a:buFont typeface="Arial" panose="020B0604020202020204" pitchFamily="34" charset="0"/>
              <a:buChar char="•"/>
            </a:pPr>
            <a:r>
              <a:rPr lang="nl-BE" dirty="0"/>
              <a:t>We start by assigning weights and biases randomly </a:t>
            </a:r>
          </a:p>
          <a:p>
            <a:pPr marL="285750" indent="-285750">
              <a:buFont typeface="Arial" panose="020B0604020202020204" pitchFamily="34" charset="0"/>
              <a:buChar char="•"/>
            </a:pPr>
            <a:r>
              <a:rPr lang="nl-BE" dirty="0"/>
              <a:t>Then we estimate </a:t>
            </a:r>
            <a:r>
              <a:rPr lang="nl-BE" b="1" dirty="0">
                <a:solidFill>
                  <a:schemeClr val="accent1"/>
                </a:solidFill>
              </a:rPr>
              <a:t>the cost function, the error</a:t>
            </a:r>
            <a:r>
              <a:rPr lang="nl-BE" dirty="0"/>
              <a:t>:</a:t>
            </a:r>
          </a:p>
          <a:p>
            <a:pPr marL="645750" lvl="2" indent="-285750"/>
            <a:r>
              <a:rPr lang="nl-BE" dirty="0"/>
              <a:t>Add up the squares of the differences between the proposed output layer values and the ones you want them to have = cost of a single training example  </a:t>
            </a:r>
          </a:p>
        </p:txBody>
      </p:sp>
      <p:sp>
        <p:nvSpPr>
          <p:cNvPr id="11" name="TextBox 10">
            <a:extLst>
              <a:ext uri="{FF2B5EF4-FFF2-40B4-BE49-F238E27FC236}">
                <a16:creationId xmlns:a16="http://schemas.microsoft.com/office/drawing/2014/main" id="{49BB37BC-DBE7-F062-F2C2-D354EB832997}"/>
              </a:ext>
            </a:extLst>
          </p:cNvPr>
          <p:cNvSpPr txBox="1"/>
          <p:nvPr/>
        </p:nvSpPr>
        <p:spPr>
          <a:xfrm>
            <a:off x="7524751" y="1306799"/>
            <a:ext cx="4324350" cy="1384995"/>
          </a:xfrm>
          <a:prstGeom prst="rect">
            <a:avLst/>
          </a:prstGeom>
          <a:solidFill>
            <a:schemeClr val="accent4"/>
          </a:solidFill>
        </p:spPr>
        <p:txBody>
          <a:bodyPr wrap="square" lIns="0" tIns="0" rIns="0" bIns="0" rtlCol="0">
            <a:spAutoFit/>
          </a:bodyPr>
          <a:lstStyle/>
          <a:p>
            <a:pPr algn="ctr"/>
            <a:r>
              <a:rPr lang="en-US" b="1" dirty="0">
                <a:solidFill>
                  <a:schemeClr val="tx1"/>
                </a:solidFill>
              </a:rPr>
              <a:t>Neural Network function</a:t>
            </a:r>
          </a:p>
          <a:p>
            <a:pPr algn="ctr"/>
            <a:endParaRPr lang="en-US" b="1" dirty="0">
              <a:solidFill>
                <a:schemeClr val="tx1"/>
              </a:solidFill>
            </a:endParaRPr>
          </a:p>
          <a:p>
            <a:pPr marL="285750" indent="-285750" algn="l">
              <a:buFont typeface="Arial" panose="020B0604020202020204" pitchFamily="34" charset="0"/>
              <a:buChar char="•"/>
            </a:pPr>
            <a:r>
              <a:rPr lang="en-US" b="1" dirty="0">
                <a:solidFill>
                  <a:schemeClr val="tx1"/>
                </a:solidFill>
              </a:rPr>
              <a:t>Input: </a:t>
            </a:r>
            <a:r>
              <a:rPr lang="en-US" dirty="0">
                <a:solidFill>
                  <a:schemeClr val="tx1"/>
                </a:solidFill>
              </a:rPr>
              <a:t>784 numbers (pixels)</a:t>
            </a:r>
          </a:p>
          <a:p>
            <a:pPr marL="285750" indent="-285750" algn="l">
              <a:buFont typeface="Arial" panose="020B0604020202020204" pitchFamily="34" charset="0"/>
              <a:buChar char="•"/>
            </a:pPr>
            <a:r>
              <a:rPr lang="en-US" b="1" dirty="0">
                <a:solidFill>
                  <a:schemeClr val="tx1"/>
                </a:solidFill>
              </a:rPr>
              <a:t>Output: </a:t>
            </a:r>
            <a:r>
              <a:rPr lang="en-US" dirty="0">
                <a:solidFill>
                  <a:schemeClr val="tx1"/>
                </a:solidFill>
              </a:rPr>
              <a:t>10 numbers (result)</a:t>
            </a:r>
          </a:p>
          <a:p>
            <a:pPr marL="285750" indent="-285750" algn="l">
              <a:buFont typeface="Arial" panose="020B0604020202020204" pitchFamily="34" charset="0"/>
              <a:buChar char="•"/>
            </a:pPr>
            <a:r>
              <a:rPr lang="en-US" b="1" dirty="0">
                <a:solidFill>
                  <a:schemeClr val="tx1"/>
                </a:solidFill>
              </a:rPr>
              <a:t>Parameters: </a:t>
            </a:r>
            <a:r>
              <a:rPr lang="en-US" dirty="0">
                <a:solidFill>
                  <a:schemeClr val="tx1"/>
                </a:solidFill>
              </a:rPr>
              <a:t>13002 (weights and bias)</a:t>
            </a:r>
            <a:endParaRPr lang="nl-BE" dirty="0" err="1">
              <a:solidFill>
                <a:schemeClr val="tx1"/>
              </a:solidFill>
            </a:endParaRPr>
          </a:p>
        </p:txBody>
      </p:sp>
      <p:sp>
        <p:nvSpPr>
          <p:cNvPr id="12" name="TextBox 11">
            <a:extLst>
              <a:ext uri="{FF2B5EF4-FFF2-40B4-BE49-F238E27FC236}">
                <a16:creationId xmlns:a16="http://schemas.microsoft.com/office/drawing/2014/main" id="{86A48B03-CD76-E758-F4EA-84EA1AAB0A27}"/>
              </a:ext>
            </a:extLst>
          </p:cNvPr>
          <p:cNvSpPr txBox="1"/>
          <p:nvPr/>
        </p:nvSpPr>
        <p:spPr>
          <a:xfrm>
            <a:off x="7524751" y="3126877"/>
            <a:ext cx="4324350" cy="1384995"/>
          </a:xfrm>
          <a:prstGeom prst="rect">
            <a:avLst/>
          </a:prstGeom>
          <a:solidFill>
            <a:schemeClr val="accent2"/>
          </a:solidFill>
        </p:spPr>
        <p:txBody>
          <a:bodyPr wrap="square" lIns="0" tIns="0" rIns="0" bIns="0" rtlCol="0">
            <a:spAutoFit/>
          </a:bodyPr>
          <a:lstStyle/>
          <a:p>
            <a:pPr algn="ctr"/>
            <a:r>
              <a:rPr lang="en-US" b="1" dirty="0">
                <a:solidFill>
                  <a:schemeClr val="tx1"/>
                </a:solidFill>
              </a:rPr>
              <a:t>Cost function</a:t>
            </a:r>
          </a:p>
          <a:p>
            <a:pPr algn="ctr"/>
            <a:endParaRPr lang="en-US" b="1" dirty="0">
              <a:solidFill>
                <a:schemeClr val="tx1"/>
              </a:solidFill>
            </a:endParaRPr>
          </a:p>
          <a:p>
            <a:pPr marL="285750" indent="-285750" algn="l">
              <a:buFont typeface="Arial" panose="020B0604020202020204" pitchFamily="34" charset="0"/>
              <a:buChar char="•"/>
            </a:pPr>
            <a:r>
              <a:rPr lang="en-US" b="1" dirty="0">
                <a:solidFill>
                  <a:schemeClr val="tx1"/>
                </a:solidFill>
              </a:rPr>
              <a:t>Input: </a:t>
            </a:r>
            <a:r>
              <a:rPr lang="en-US" dirty="0">
                <a:solidFill>
                  <a:schemeClr val="tx1"/>
                </a:solidFill>
              </a:rPr>
              <a:t>13002 weights and biases</a:t>
            </a:r>
          </a:p>
          <a:p>
            <a:pPr marL="285750" indent="-285750" algn="l">
              <a:buFont typeface="Arial" panose="020B0604020202020204" pitchFamily="34" charset="0"/>
              <a:buChar char="•"/>
            </a:pPr>
            <a:r>
              <a:rPr lang="en-US" b="1" dirty="0">
                <a:solidFill>
                  <a:schemeClr val="tx1"/>
                </a:solidFill>
              </a:rPr>
              <a:t>Output: </a:t>
            </a:r>
            <a:r>
              <a:rPr lang="en-US" dirty="0">
                <a:solidFill>
                  <a:schemeClr val="tx1"/>
                </a:solidFill>
              </a:rPr>
              <a:t>1 number (the cost)</a:t>
            </a:r>
          </a:p>
          <a:p>
            <a:pPr marL="285750" indent="-285750" algn="l">
              <a:buFont typeface="Arial" panose="020B0604020202020204" pitchFamily="34" charset="0"/>
              <a:buChar char="•"/>
            </a:pPr>
            <a:r>
              <a:rPr lang="en-US" b="1" dirty="0">
                <a:solidFill>
                  <a:schemeClr val="tx1"/>
                </a:solidFill>
              </a:rPr>
              <a:t>Parameters: </a:t>
            </a:r>
            <a:r>
              <a:rPr lang="en-US" dirty="0">
                <a:solidFill>
                  <a:schemeClr val="tx1"/>
                </a:solidFill>
              </a:rPr>
              <a:t>10 000’s  </a:t>
            </a:r>
            <a:endParaRPr lang="nl-BE" dirty="0" err="1">
              <a:solidFill>
                <a:schemeClr val="tx1"/>
              </a:solidFill>
            </a:endParaRPr>
          </a:p>
        </p:txBody>
      </p:sp>
    </p:spTree>
    <p:extLst>
      <p:ext uri="{BB962C8B-B14F-4D97-AF65-F5344CB8AC3E}">
        <p14:creationId xmlns:p14="http://schemas.microsoft.com/office/powerpoint/2010/main" val="1983538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BE35-ACB3-5030-AA7E-EC83D5108863}"/>
              </a:ext>
            </a:extLst>
          </p:cNvPr>
          <p:cNvSpPr>
            <a:spLocks noGrp="1"/>
          </p:cNvSpPr>
          <p:nvPr>
            <p:ph type="title"/>
          </p:nvPr>
        </p:nvSpPr>
        <p:spPr/>
        <p:txBody>
          <a:bodyPr/>
          <a:lstStyle/>
          <a:p>
            <a:r>
              <a:rPr lang="en-US" dirty="0"/>
              <a:t>Gradient descent   </a:t>
            </a:r>
            <a:endParaRPr lang="nl-BE" dirty="0"/>
          </a:p>
        </p:txBody>
      </p:sp>
      <p:sp>
        <p:nvSpPr>
          <p:cNvPr id="3" name="Slide Number Placeholder 2">
            <a:extLst>
              <a:ext uri="{FF2B5EF4-FFF2-40B4-BE49-F238E27FC236}">
                <a16:creationId xmlns:a16="http://schemas.microsoft.com/office/drawing/2014/main" id="{D1CA711D-15DD-98B3-33B5-B42CC3FDC295}"/>
              </a:ext>
            </a:extLst>
          </p:cNvPr>
          <p:cNvSpPr>
            <a:spLocks noGrp="1"/>
          </p:cNvSpPr>
          <p:nvPr>
            <p:ph type="sldNum" sz="quarter" idx="11"/>
          </p:nvPr>
        </p:nvSpPr>
        <p:spPr/>
        <p:txBody>
          <a:bodyPr/>
          <a:lstStyle/>
          <a:p>
            <a:r>
              <a:rPr lang="en-US"/>
              <a:t>Page </a:t>
            </a:r>
            <a:fld id="{15EBE321-CBB1-4E91-BD14-37C8D44326FB}" type="slidenum">
              <a:rPr lang="en-US" smtClean="0"/>
              <a:pPr/>
              <a:t>41</a:t>
            </a:fld>
            <a:endParaRPr lang="en-US"/>
          </a:p>
        </p:txBody>
      </p:sp>
      <p:sp>
        <p:nvSpPr>
          <p:cNvPr id="4" name="Content Placeholder 3">
            <a:extLst>
              <a:ext uri="{FF2B5EF4-FFF2-40B4-BE49-F238E27FC236}">
                <a16:creationId xmlns:a16="http://schemas.microsoft.com/office/drawing/2014/main" id="{51DB7267-59E6-1E7A-7CA9-24D56B0CC4C6}"/>
              </a:ext>
            </a:extLst>
          </p:cNvPr>
          <p:cNvSpPr>
            <a:spLocks noGrp="1"/>
          </p:cNvSpPr>
          <p:nvPr>
            <p:ph idx="1"/>
          </p:nvPr>
        </p:nvSpPr>
        <p:spPr>
          <a:xfrm>
            <a:off x="410400" y="1195725"/>
            <a:ext cx="6570663" cy="4752000"/>
          </a:xfrm>
        </p:spPr>
        <p:txBody>
          <a:bodyPr/>
          <a:lstStyle/>
          <a:p>
            <a:pPr marL="285750" indent="-285750">
              <a:lnSpc>
                <a:spcPct val="150000"/>
              </a:lnSpc>
              <a:buFont typeface="Arial" panose="020B0604020202020204" pitchFamily="34" charset="0"/>
              <a:buChar char="•"/>
            </a:pPr>
            <a:r>
              <a:rPr lang="en-US" dirty="0"/>
              <a:t>The function we want to minimize, has 13002 dimensions!</a:t>
            </a:r>
          </a:p>
          <a:p>
            <a:pPr marL="285750" indent="-285750">
              <a:lnSpc>
                <a:spcPct val="150000"/>
              </a:lnSpc>
              <a:buFont typeface="Arial" panose="020B0604020202020204" pitchFamily="34" charset="0"/>
              <a:buChar char="•"/>
            </a:pPr>
            <a:r>
              <a:rPr lang="en-US" dirty="0"/>
              <a:t>We can approach </a:t>
            </a:r>
            <a:r>
              <a:rPr lang="en-US" b="1" dirty="0"/>
              <a:t>a local minimum</a:t>
            </a:r>
            <a:r>
              <a:rPr lang="en-US" dirty="0"/>
              <a:t> of the function using </a:t>
            </a:r>
            <a:r>
              <a:rPr lang="en-US" b="1" dirty="0">
                <a:solidFill>
                  <a:schemeClr val="accent4"/>
                </a:solidFill>
              </a:rPr>
              <a:t>gradient descent </a:t>
            </a:r>
          </a:p>
          <a:p>
            <a:pPr marL="285750" indent="-285750">
              <a:lnSpc>
                <a:spcPct val="150000"/>
              </a:lnSpc>
              <a:buFont typeface="Arial" panose="020B0604020202020204" pitchFamily="34" charset="0"/>
              <a:buChar char="•"/>
            </a:pPr>
            <a:r>
              <a:rPr lang="nl-BE" dirty="0"/>
              <a:t>We go downhill the hypersurface of dimension 13002!</a:t>
            </a:r>
          </a:p>
          <a:p>
            <a:pPr marL="285750" indent="-285750">
              <a:lnSpc>
                <a:spcPct val="150000"/>
              </a:lnSpc>
              <a:buFont typeface="Arial" panose="020B0604020202020204" pitchFamily="34" charset="0"/>
              <a:buChar char="•"/>
            </a:pPr>
            <a:r>
              <a:rPr lang="nl-BE" dirty="0">
                <a:solidFill>
                  <a:schemeClr val="tx2"/>
                </a:solidFill>
              </a:rPr>
              <a:t>What is important is to ensure the smoothness of the cost function </a:t>
            </a:r>
            <a:r>
              <a:rPr lang="nl-BE" dirty="0">
                <a:solidFill>
                  <a:schemeClr val="tx2"/>
                </a:solidFill>
                <a:sym typeface="Wingdings" panose="05000000000000000000" pitchFamily="2" charset="2"/>
              </a:rPr>
              <a:t> this is why we introduce a </a:t>
            </a:r>
            <a:r>
              <a:rPr lang="nl-BE" b="1" dirty="0">
                <a:solidFill>
                  <a:schemeClr val="accent4"/>
                </a:solidFill>
                <a:sym typeface="Wingdings" panose="05000000000000000000" pitchFamily="2" charset="2"/>
              </a:rPr>
              <a:t>smoothing</a:t>
            </a:r>
            <a:r>
              <a:rPr lang="nl-BE" dirty="0">
                <a:solidFill>
                  <a:schemeClr val="tx2"/>
                </a:solidFill>
                <a:sym typeface="Wingdings" panose="05000000000000000000" pitchFamily="2" charset="2"/>
              </a:rPr>
              <a:t> </a:t>
            </a:r>
            <a:r>
              <a:rPr lang="nl-BE" b="1" dirty="0">
                <a:solidFill>
                  <a:schemeClr val="accent4"/>
                </a:solidFill>
                <a:sym typeface="Wingdings" panose="05000000000000000000" pitchFamily="2" charset="2"/>
              </a:rPr>
              <a:t>activation function</a:t>
            </a:r>
            <a:r>
              <a:rPr lang="nl-BE" dirty="0">
                <a:solidFill>
                  <a:schemeClr val="accent4"/>
                </a:solidFill>
                <a:sym typeface="Wingdings" panose="05000000000000000000" pitchFamily="2" charset="2"/>
              </a:rPr>
              <a:t> </a:t>
            </a:r>
            <a:endParaRPr lang="nl-BE" dirty="0">
              <a:solidFill>
                <a:schemeClr val="accent4"/>
              </a:solidFill>
            </a:endParaRPr>
          </a:p>
        </p:txBody>
      </p:sp>
      <p:sp>
        <p:nvSpPr>
          <p:cNvPr id="11" name="TextBox 10">
            <a:extLst>
              <a:ext uri="{FF2B5EF4-FFF2-40B4-BE49-F238E27FC236}">
                <a16:creationId xmlns:a16="http://schemas.microsoft.com/office/drawing/2014/main" id="{49BB37BC-DBE7-F062-F2C2-D354EB832997}"/>
              </a:ext>
            </a:extLst>
          </p:cNvPr>
          <p:cNvSpPr txBox="1"/>
          <p:nvPr/>
        </p:nvSpPr>
        <p:spPr>
          <a:xfrm>
            <a:off x="7524751" y="766800"/>
            <a:ext cx="4324350" cy="1384995"/>
          </a:xfrm>
          <a:prstGeom prst="rect">
            <a:avLst/>
          </a:prstGeom>
          <a:solidFill>
            <a:schemeClr val="accent4"/>
          </a:solidFill>
        </p:spPr>
        <p:txBody>
          <a:bodyPr wrap="square" lIns="0" tIns="0" rIns="0" bIns="0" rtlCol="0">
            <a:spAutoFit/>
          </a:bodyPr>
          <a:lstStyle/>
          <a:p>
            <a:pPr marL="285750" indent="-285750" algn="ctr">
              <a:buClr>
                <a:schemeClr val="tx1"/>
              </a:buClr>
              <a:buFont typeface="Arial" panose="020B0604020202020204" pitchFamily="34" charset="0"/>
              <a:buChar char="•"/>
            </a:pPr>
            <a:r>
              <a:rPr lang="en-US" b="1" dirty="0">
                <a:solidFill>
                  <a:schemeClr val="tx1"/>
                </a:solidFill>
              </a:rPr>
              <a:t>Neural Network function</a:t>
            </a:r>
          </a:p>
          <a:p>
            <a:pPr marL="285750" indent="-285750" algn="ctr">
              <a:buClr>
                <a:schemeClr val="tx1"/>
              </a:buClr>
              <a:buFont typeface="Arial" panose="020B0604020202020204" pitchFamily="34" charset="0"/>
              <a:buChar char="•"/>
            </a:pPr>
            <a:endParaRPr lang="en-US" b="1" dirty="0">
              <a:solidFill>
                <a:schemeClr val="tx1"/>
              </a:solidFill>
            </a:endParaRPr>
          </a:p>
          <a:p>
            <a:pPr marL="285750" indent="-285750" algn="l">
              <a:buClr>
                <a:schemeClr val="tx1"/>
              </a:buClr>
              <a:buFont typeface="Arial" panose="020B0604020202020204" pitchFamily="34" charset="0"/>
              <a:buChar char="•"/>
            </a:pPr>
            <a:r>
              <a:rPr lang="en-US" b="1" dirty="0">
                <a:solidFill>
                  <a:schemeClr val="tx1"/>
                </a:solidFill>
              </a:rPr>
              <a:t>Input: </a:t>
            </a:r>
            <a:r>
              <a:rPr lang="en-US" dirty="0">
                <a:solidFill>
                  <a:schemeClr val="tx1"/>
                </a:solidFill>
              </a:rPr>
              <a:t>784 numbers (pixels)</a:t>
            </a:r>
          </a:p>
          <a:p>
            <a:pPr marL="285750" indent="-285750" algn="l">
              <a:buClr>
                <a:schemeClr val="tx1"/>
              </a:buClr>
              <a:buFont typeface="Arial" panose="020B0604020202020204" pitchFamily="34" charset="0"/>
              <a:buChar char="•"/>
            </a:pPr>
            <a:r>
              <a:rPr lang="en-US" b="1" dirty="0">
                <a:solidFill>
                  <a:schemeClr val="tx1"/>
                </a:solidFill>
              </a:rPr>
              <a:t>Output: </a:t>
            </a:r>
            <a:r>
              <a:rPr lang="en-US" dirty="0">
                <a:solidFill>
                  <a:schemeClr val="tx1"/>
                </a:solidFill>
              </a:rPr>
              <a:t>10 numbers (result)</a:t>
            </a:r>
          </a:p>
          <a:p>
            <a:pPr marL="285750" indent="-285750" algn="l">
              <a:buClr>
                <a:schemeClr val="tx1"/>
              </a:buClr>
              <a:buFont typeface="Arial" panose="020B0604020202020204" pitchFamily="34" charset="0"/>
              <a:buChar char="•"/>
            </a:pPr>
            <a:r>
              <a:rPr lang="en-US" b="1" dirty="0">
                <a:solidFill>
                  <a:schemeClr val="tx1"/>
                </a:solidFill>
              </a:rPr>
              <a:t>Parameters: </a:t>
            </a:r>
            <a:r>
              <a:rPr lang="en-US" dirty="0">
                <a:solidFill>
                  <a:schemeClr val="tx1"/>
                </a:solidFill>
              </a:rPr>
              <a:t>13002 (weights and bias)</a:t>
            </a:r>
            <a:endParaRPr lang="nl-BE" dirty="0" err="1">
              <a:solidFill>
                <a:schemeClr val="tx1"/>
              </a:solidFill>
            </a:endParaRPr>
          </a:p>
        </p:txBody>
      </p:sp>
      <p:sp>
        <p:nvSpPr>
          <p:cNvPr id="12" name="TextBox 11">
            <a:extLst>
              <a:ext uri="{FF2B5EF4-FFF2-40B4-BE49-F238E27FC236}">
                <a16:creationId xmlns:a16="http://schemas.microsoft.com/office/drawing/2014/main" id="{86A48B03-CD76-E758-F4EA-84EA1AAB0A27}"/>
              </a:ext>
            </a:extLst>
          </p:cNvPr>
          <p:cNvSpPr txBox="1"/>
          <p:nvPr/>
        </p:nvSpPr>
        <p:spPr>
          <a:xfrm>
            <a:off x="7524751" y="2402943"/>
            <a:ext cx="4324350" cy="1384995"/>
          </a:xfrm>
          <a:prstGeom prst="rect">
            <a:avLst/>
          </a:prstGeom>
          <a:solidFill>
            <a:schemeClr val="accent2"/>
          </a:solidFill>
        </p:spPr>
        <p:txBody>
          <a:bodyPr wrap="square" lIns="0" tIns="0" rIns="0" bIns="0" rtlCol="0">
            <a:spAutoFit/>
          </a:bodyPr>
          <a:lstStyle/>
          <a:p>
            <a:pPr marL="285750" indent="-285750" algn="ctr">
              <a:buClr>
                <a:schemeClr val="tx1"/>
              </a:buClr>
              <a:buFont typeface="Arial" panose="020B0604020202020204" pitchFamily="34" charset="0"/>
              <a:buChar char="•"/>
            </a:pPr>
            <a:r>
              <a:rPr lang="en-US" b="1" dirty="0">
                <a:solidFill>
                  <a:schemeClr val="tx1"/>
                </a:solidFill>
              </a:rPr>
              <a:t>Cost function</a:t>
            </a:r>
          </a:p>
          <a:p>
            <a:pPr marL="285750" indent="-285750" algn="ctr">
              <a:buClr>
                <a:schemeClr val="tx1"/>
              </a:buClr>
              <a:buFont typeface="Arial" panose="020B0604020202020204" pitchFamily="34" charset="0"/>
              <a:buChar char="•"/>
            </a:pPr>
            <a:endParaRPr lang="en-US" b="1" dirty="0">
              <a:solidFill>
                <a:schemeClr val="tx1"/>
              </a:solidFill>
            </a:endParaRPr>
          </a:p>
          <a:p>
            <a:pPr marL="285750" indent="-285750" algn="l">
              <a:buClr>
                <a:schemeClr val="tx1"/>
              </a:buClr>
              <a:buFont typeface="Arial" panose="020B0604020202020204" pitchFamily="34" charset="0"/>
              <a:buChar char="•"/>
            </a:pPr>
            <a:r>
              <a:rPr lang="en-US" b="1" dirty="0">
                <a:solidFill>
                  <a:schemeClr val="tx1"/>
                </a:solidFill>
              </a:rPr>
              <a:t>Input: </a:t>
            </a:r>
            <a:r>
              <a:rPr lang="en-US" dirty="0">
                <a:solidFill>
                  <a:schemeClr val="tx1"/>
                </a:solidFill>
              </a:rPr>
              <a:t>13002 weights and biases</a:t>
            </a:r>
          </a:p>
          <a:p>
            <a:pPr marL="285750" indent="-285750" algn="l">
              <a:buClr>
                <a:schemeClr val="tx1"/>
              </a:buClr>
              <a:buFont typeface="Arial" panose="020B0604020202020204" pitchFamily="34" charset="0"/>
              <a:buChar char="•"/>
            </a:pPr>
            <a:r>
              <a:rPr lang="en-US" b="1" dirty="0">
                <a:solidFill>
                  <a:schemeClr val="tx1"/>
                </a:solidFill>
              </a:rPr>
              <a:t>Output: </a:t>
            </a:r>
            <a:r>
              <a:rPr lang="en-US" dirty="0">
                <a:solidFill>
                  <a:schemeClr val="tx1"/>
                </a:solidFill>
              </a:rPr>
              <a:t>1 number (the cost)</a:t>
            </a:r>
          </a:p>
          <a:p>
            <a:pPr marL="285750" indent="-285750" algn="l">
              <a:buClr>
                <a:schemeClr val="tx1"/>
              </a:buClr>
              <a:buFont typeface="Arial" panose="020B0604020202020204" pitchFamily="34" charset="0"/>
              <a:buChar char="•"/>
            </a:pPr>
            <a:r>
              <a:rPr lang="en-US" b="1" dirty="0">
                <a:solidFill>
                  <a:schemeClr val="tx1"/>
                </a:solidFill>
              </a:rPr>
              <a:t>Parameters: </a:t>
            </a:r>
            <a:r>
              <a:rPr lang="en-US" dirty="0">
                <a:solidFill>
                  <a:schemeClr val="tx1"/>
                </a:solidFill>
              </a:rPr>
              <a:t>10 000’s  </a:t>
            </a:r>
            <a:endParaRPr lang="nl-BE" dirty="0" err="1">
              <a:solidFill>
                <a:schemeClr val="tx1"/>
              </a:solidFill>
            </a:endParaRPr>
          </a:p>
        </p:txBody>
      </p:sp>
      <p:pic>
        <p:nvPicPr>
          <p:cNvPr id="8" name="Picture 7" descr="A screenshot of a computer generated image&#10;&#10;Description automatically generated">
            <a:extLst>
              <a:ext uri="{FF2B5EF4-FFF2-40B4-BE49-F238E27FC236}">
                <a16:creationId xmlns:a16="http://schemas.microsoft.com/office/drawing/2014/main" id="{FF724A3A-28B8-79A5-C78E-1BCD88D0C35A}"/>
              </a:ext>
            </a:extLst>
          </p:cNvPr>
          <p:cNvPicPr>
            <a:picLocks noChangeAspect="1"/>
          </p:cNvPicPr>
          <p:nvPr/>
        </p:nvPicPr>
        <p:blipFill>
          <a:blip r:embed="rId2">
            <a:duotone>
              <a:schemeClr val="accent4">
                <a:shade val="45000"/>
                <a:satMod val="135000"/>
              </a:schemeClr>
              <a:prstClr val="white"/>
            </a:duotone>
          </a:blip>
          <a:srcRect t="14266" b="6590"/>
          <a:stretch/>
        </p:blipFill>
        <p:spPr>
          <a:xfrm>
            <a:off x="7982055" y="3979146"/>
            <a:ext cx="3798783" cy="2400054"/>
          </a:xfrm>
          <a:prstGeom prst="rect">
            <a:avLst/>
          </a:prstGeom>
        </p:spPr>
      </p:pic>
    </p:spTree>
    <p:extLst>
      <p:ext uri="{BB962C8B-B14F-4D97-AF65-F5344CB8AC3E}">
        <p14:creationId xmlns:p14="http://schemas.microsoft.com/office/powerpoint/2010/main" val="4251872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FA863-C9AE-C040-2C3C-E45EE022FC40}"/>
              </a:ext>
            </a:extLst>
          </p:cNvPr>
          <p:cNvSpPr>
            <a:spLocks noGrp="1"/>
          </p:cNvSpPr>
          <p:nvPr>
            <p:ph type="title"/>
          </p:nvPr>
        </p:nvSpPr>
        <p:spPr/>
        <p:txBody>
          <a:bodyPr/>
          <a:lstStyle/>
          <a:p>
            <a:r>
              <a:rPr lang="en-US" dirty="0"/>
              <a:t>Training data</a:t>
            </a:r>
            <a:endParaRPr lang="nl-BE" dirty="0"/>
          </a:p>
        </p:txBody>
      </p:sp>
      <p:sp>
        <p:nvSpPr>
          <p:cNvPr id="3" name="Slide Number Placeholder 2">
            <a:extLst>
              <a:ext uri="{FF2B5EF4-FFF2-40B4-BE49-F238E27FC236}">
                <a16:creationId xmlns:a16="http://schemas.microsoft.com/office/drawing/2014/main" id="{0039B999-A976-1092-C9AE-BAA7E13C2DE4}"/>
              </a:ext>
            </a:extLst>
          </p:cNvPr>
          <p:cNvSpPr>
            <a:spLocks noGrp="1"/>
          </p:cNvSpPr>
          <p:nvPr>
            <p:ph type="sldNum" sz="quarter" idx="11"/>
          </p:nvPr>
        </p:nvSpPr>
        <p:spPr/>
        <p:txBody>
          <a:bodyPr/>
          <a:lstStyle/>
          <a:p>
            <a:r>
              <a:rPr lang="en-US"/>
              <a:t>Page </a:t>
            </a:r>
            <a:fld id="{15EBE321-CBB1-4E91-BD14-37C8D44326FB}" type="slidenum">
              <a:rPr lang="en-US" smtClean="0"/>
              <a:pPr/>
              <a:t>42</a:t>
            </a:fld>
            <a:endParaRPr lang="en-US"/>
          </a:p>
        </p:txBody>
      </p:sp>
      <p:sp>
        <p:nvSpPr>
          <p:cNvPr id="4" name="Content Placeholder 3">
            <a:extLst>
              <a:ext uri="{FF2B5EF4-FFF2-40B4-BE49-F238E27FC236}">
                <a16:creationId xmlns:a16="http://schemas.microsoft.com/office/drawing/2014/main" id="{4C78FF2C-4AC8-D949-D164-6DCFA2003C9F}"/>
              </a:ext>
            </a:extLst>
          </p:cNvPr>
          <p:cNvSpPr>
            <a:spLocks noGrp="1"/>
          </p:cNvSpPr>
          <p:nvPr>
            <p:ph idx="1"/>
          </p:nvPr>
        </p:nvSpPr>
        <p:spPr>
          <a:xfrm>
            <a:off x="411162" y="1414800"/>
            <a:ext cx="5684838" cy="4752000"/>
          </a:xfrm>
        </p:spPr>
        <p:txBody>
          <a:bodyPr/>
          <a:lstStyle/>
          <a:p>
            <a:pPr marL="285750" indent="-285750">
              <a:buFont typeface="Arial" panose="020B0604020202020204" pitchFamily="34" charset="0"/>
              <a:buChar char="•"/>
            </a:pPr>
            <a:r>
              <a:rPr lang="nl-BE" dirty="0">
                <a:hlinkClick r:id="rId2"/>
              </a:rPr>
              <a:t>https://en.wikipedia.org/wiki/MNIST_database</a:t>
            </a:r>
            <a:endParaRPr lang="nl-BE"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r>
              <a:rPr lang="en-US" b="0" i="0" dirty="0">
                <a:effectLst/>
                <a:latin typeface="+mj-lt"/>
              </a:rPr>
              <a:t>60,000 training images and 10,000 testing images</a:t>
            </a:r>
          </a:p>
          <a:p>
            <a:pPr marL="285750" indent="-285750">
              <a:buFont typeface="Arial" panose="020B0604020202020204" pitchFamily="34" charset="0"/>
              <a:buChar char="•"/>
            </a:pPr>
            <a:r>
              <a:rPr lang="en-US" dirty="0">
                <a:latin typeface="+mj-lt"/>
              </a:rPr>
              <a:t>Labeled (exact label is available)</a:t>
            </a:r>
            <a:endParaRPr lang="nl-BE" dirty="0">
              <a:latin typeface="+mj-lt"/>
            </a:endParaRPr>
          </a:p>
          <a:p>
            <a:pPr marL="285750" indent="-285750">
              <a:buFont typeface="Arial" panose="020B0604020202020204" pitchFamily="34" charset="0"/>
              <a:buChar char="•"/>
            </a:pPr>
            <a:r>
              <a:rPr lang="nl-BE" dirty="0">
                <a:latin typeface="+mj-lt"/>
              </a:rPr>
              <a:t>Error rates down to &lt;0.1% (</a:t>
            </a:r>
            <a:r>
              <a:rPr lang="nl-BE" b="0" i="0" dirty="0">
                <a:effectLst/>
                <a:latin typeface="+mj-lt"/>
              </a:rPr>
              <a:t> "human performance“)</a:t>
            </a:r>
            <a:endParaRPr lang="nl-BE" dirty="0">
              <a:latin typeface="+mj-lt"/>
            </a:endParaRPr>
          </a:p>
          <a:p>
            <a:pPr marL="285750" indent="-285750">
              <a:buFont typeface="Arial" panose="020B0604020202020204" pitchFamily="34" charset="0"/>
              <a:buChar char="•"/>
            </a:pPr>
            <a:endParaRPr lang="nl-BE" dirty="0"/>
          </a:p>
          <a:p>
            <a:endParaRPr lang="nl-BE" dirty="0"/>
          </a:p>
        </p:txBody>
      </p:sp>
      <p:pic>
        <p:nvPicPr>
          <p:cNvPr id="4100" name="Picture 4" descr="MNIST sample images">
            <a:extLst>
              <a:ext uri="{FF2B5EF4-FFF2-40B4-BE49-F238E27FC236}">
                <a16:creationId xmlns:a16="http://schemas.microsoft.com/office/drawing/2014/main" id="{BED419AA-F176-E564-25C9-161D905E3EA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88800" y="2108389"/>
            <a:ext cx="5092038" cy="253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07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2766-0406-EB01-9A01-1D2B4F2738EC}"/>
              </a:ext>
            </a:extLst>
          </p:cNvPr>
          <p:cNvSpPr>
            <a:spLocks noGrp="1"/>
          </p:cNvSpPr>
          <p:nvPr>
            <p:ph type="title"/>
          </p:nvPr>
        </p:nvSpPr>
        <p:spPr/>
        <p:txBody>
          <a:bodyPr/>
          <a:lstStyle/>
          <a:p>
            <a:r>
              <a:rPr lang="en-US" dirty="0"/>
              <a:t>Back propagation </a:t>
            </a:r>
            <a:endParaRPr lang="nl-BE" dirty="0"/>
          </a:p>
        </p:txBody>
      </p:sp>
      <p:sp>
        <p:nvSpPr>
          <p:cNvPr id="3" name="Slide Number Placeholder 2">
            <a:extLst>
              <a:ext uri="{FF2B5EF4-FFF2-40B4-BE49-F238E27FC236}">
                <a16:creationId xmlns:a16="http://schemas.microsoft.com/office/drawing/2014/main" id="{A1CBC916-9DFA-D36B-909E-E22CC31FEA3A}"/>
              </a:ext>
            </a:extLst>
          </p:cNvPr>
          <p:cNvSpPr>
            <a:spLocks noGrp="1"/>
          </p:cNvSpPr>
          <p:nvPr>
            <p:ph type="sldNum" sz="quarter" idx="11"/>
          </p:nvPr>
        </p:nvSpPr>
        <p:spPr/>
        <p:txBody>
          <a:bodyPr/>
          <a:lstStyle/>
          <a:p>
            <a:r>
              <a:rPr lang="en-US"/>
              <a:t>Page </a:t>
            </a:r>
            <a:fld id="{15EBE321-CBB1-4E91-BD14-37C8D44326FB}" type="slidenum">
              <a:rPr lang="en-US" smtClean="0"/>
              <a:pPr/>
              <a:t>43</a:t>
            </a:fld>
            <a:endParaRPr lang="en-US"/>
          </a:p>
        </p:txBody>
      </p:sp>
      <p:sp>
        <p:nvSpPr>
          <p:cNvPr id="4" name="Content Placeholder 3">
            <a:extLst>
              <a:ext uri="{FF2B5EF4-FFF2-40B4-BE49-F238E27FC236}">
                <a16:creationId xmlns:a16="http://schemas.microsoft.com/office/drawing/2014/main" id="{AC578397-BFEF-163C-47B8-6127579C32B7}"/>
              </a:ext>
            </a:extLst>
          </p:cNvPr>
          <p:cNvSpPr>
            <a:spLocks noGrp="1"/>
          </p:cNvSpPr>
          <p:nvPr>
            <p:ph idx="1"/>
          </p:nvPr>
        </p:nvSpPr>
        <p:spPr/>
        <p:txBody>
          <a:bodyPr/>
          <a:lstStyle/>
          <a:p>
            <a:pPr marL="285750" indent="-285750">
              <a:buFont typeface="Arial" panose="020B0604020202020204" pitchFamily="34" charset="0"/>
              <a:buChar char="•"/>
            </a:pPr>
            <a:r>
              <a:rPr lang="en-US" dirty="0"/>
              <a:t>So how do we compute the gradient? </a:t>
            </a:r>
          </a:p>
          <a:p>
            <a:pPr marL="285750" indent="-285750">
              <a:buFont typeface="Arial" panose="020B0604020202020204" pitchFamily="34" charset="0"/>
              <a:buChar char="•"/>
            </a:pPr>
            <a:r>
              <a:rPr lang="en-US" dirty="0"/>
              <a:t>How do we find the delta to all the weights and biases to most efficiently decrease the cost function? </a:t>
            </a:r>
          </a:p>
          <a:p>
            <a:pPr marL="285750" indent="-285750">
              <a:buFont typeface="Arial" panose="020B0604020202020204" pitchFamily="34" charset="0"/>
              <a:buChar char="•"/>
            </a:pPr>
            <a:r>
              <a:rPr lang="nl-BE" dirty="0"/>
              <a:t>The algorithm to compute the gradient of the cost function is called </a:t>
            </a:r>
            <a:r>
              <a:rPr lang="nl-BE" b="1" dirty="0">
                <a:solidFill>
                  <a:schemeClr val="accent1"/>
                </a:solidFill>
              </a:rPr>
              <a:t>back propagation</a:t>
            </a:r>
          </a:p>
          <a:p>
            <a:pPr marL="285750" indent="-285750">
              <a:buFont typeface="Arial" panose="020B0604020202020204" pitchFamily="34" charset="0"/>
              <a:buChar char="•"/>
            </a:pPr>
            <a:r>
              <a:rPr lang="nl-BE" b="1" dirty="0">
                <a:solidFill>
                  <a:schemeClr val="accent1"/>
                </a:solidFill>
              </a:rPr>
              <a:t>Consider the simple network:</a:t>
            </a:r>
          </a:p>
          <a:p>
            <a:pPr marL="285750" indent="-285750">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31A83462-3D92-C64A-0571-1A4B9E683EAE}"/>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2543" y="2832476"/>
            <a:ext cx="3260002" cy="29861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127" name="Ink 3126">
                <a:extLst>
                  <a:ext uri="{FF2B5EF4-FFF2-40B4-BE49-F238E27FC236}">
                    <a16:creationId xmlns:a16="http://schemas.microsoft.com/office/drawing/2014/main" id="{B2AEE9D7-DD43-85CC-104A-DB30E23752AF}"/>
                  </a:ext>
                </a:extLst>
              </p14:cNvPr>
              <p14:cNvContentPartPr/>
              <p14:nvPr/>
            </p14:nvContentPartPr>
            <p14:xfrm>
              <a:off x="8724445" y="4045683"/>
              <a:ext cx="264960" cy="266040"/>
            </p14:xfrm>
          </p:contentPart>
        </mc:Choice>
        <mc:Fallback xmlns="">
          <p:pic>
            <p:nvPicPr>
              <p:cNvPr id="3127" name="Ink 3126">
                <a:extLst>
                  <a:ext uri="{FF2B5EF4-FFF2-40B4-BE49-F238E27FC236}">
                    <a16:creationId xmlns:a16="http://schemas.microsoft.com/office/drawing/2014/main" id="{B2AEE9D7-DD43-85CC-104A-DB30E23752AF}"/>
                  </a:ext>
                </a:extLst>
              </p:cNvPr>
              <p:cNvPicPr/>
              <p:nvPr/>
            </p:nvPicPr>
            <p:blipFill>
              <a:blip r:embed="rId4"/>
              <a:stretch>
                <a:fillRect/>
              </a:stretch>
            </p:blipFill>
            <p:spPr>
              <a:xfrm>
                <a:off x="8718325" y="4039563"/>
                <a:ext cx="2772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28" name="Ink 3127">
                <a:extLst>
                  <a:ext uri="{FF2B5EF4-FFF2-40B4-BE49-F238E27FC236}">
                    <a16:creationId xmlns:a16="http://schemas.microsoft.com/office/drawing/2014/main" id="{68B8A14E-BB57-4590-A5A8-547000C6AD52}"/>
                  </a:ext>
                </a:extLst>
              </p14:cNvPr>
              <p14:cNvContentPartPr/>
              <p14:nvPr/>
            </p14:nvContentPartPr>
            <p14:xfrm>
              <a:off x="9936925" y="4027683"/>
              <a:ext cx="326520" cy="312480"/>
            </p14:xfrm>
          </p:contentPart>
        </mc:Choice>
        <mc:Fallback xmlns="">
          <p:pic>
            <p:nvPicPr>
              <p:cNvPr id="3128" name="Ink 3127">
                <a:extLst>
                  <a:ext uri="{FF2B5EF4-FFF2-40B4-BE49-F238E27FC236}">
                    <a16:creationId xmlns:a16="http://schemas.microsoft.com/office/drawing/2014/main" id="{68B8A14E-BB57-4590-A5A8-547000C6AD52}"/>
                  </a:ext>
                </a:extLst>
              </p:cNvPr>
              <p:cNvPicPr/>
              <p:nvPr/>
            </p:nvPicPr>
            <p:blipFill>
              <a:blip r:embed="rId6"/>
              <a:stretch>
                <a:fillRect/>
              </a:stretch>
            </p:blipFill>
            <p:spPr>
              <a:xfrm>
                <a:off x="9930805" y="4021563"/>
                <a:ext cx="3387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29" name="Ink 3128">
                <a:extLst>
                  <a:ext uri="{FF2B5EF4-FFF2-40B4-BE49-F238E27FC236}">
                    <a16:creationId xmlns:a16="http://schemas.microsoft.com/office/drawing/2014/main" id="{3ABD0E6D-83B8-755E-B6EC-224800E7797F}"/>
                  </a:ext>
                </a:extLst>
              </p14:cNvPr>
              <p14:cNvContentPartPr/>
              <p14:nvPr/>
            </p14:nvContentPartPr>
            <p14:xfrm>
              <a:off x="9356965" y="3472203"/>
              <a:ext cx="205920" cy="268920"/>
            </p14:xfrm>
          </p:contentPart>
        </mc:Choice>
        <mc:Fallback xmlns="">
          <p:pic>
            <p:nvPicPr>
              <p:cNvPr id="3129" name="Ink 3128">
                <a:extLst>
                  <a:ext uri="{FF2B5EF4-FFF2-40B4-BE49-F238E27FC236}">
                    <a16:creationId xmlns:a16="http://schemas.microsoft.com/office/drawing/2014/main" id="{3ABD0E6D-83B8-755E-B6EC-224800E7797F}"/>
                  </a:ext>
                </a:extLst>
              </p:cNvPr>
              <p:cNvPicPr/>
              <p:nvPr/>
            </p:nvPicPr>
            <p:blipFill>
              <a:blip r:embed="rId8"/>
              <a:stretch>
                <a:fillRect/>
              </a:stretch>
            </p:blipFill>
            <p:spPr>
              <a:xfrm>
                <a:off x="9350845" y="3466083"/>
                <a:ext cx="2181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74" name="Ink 3273">
                <a:extLst>
                  <a:ext uri="{FF2B5EF4-FFF2-40B4-BE49-F238E27FC236}">
                    <a16:creationId xmlns:a16="http://schemas.microsoft.com/office/drawing/2014/main" id="{9F44B2B8-6E9B-0C8C-E7B9-26B7D927F780}"/>
                  </a:ext>
                </a:extLst>
              </p14:cNvPr>
              <p14:cNvContentPartPr/>
              <p14:nvPr/>
            </p14:nvContentPartPr>
            <p14:xfrm>
              <a:off x="2122500" y="69555"/>
              <a:ext cx="57960" cy="60480"/>
            </p14:xfrm>
          </p:contentPart>
        </mc:Choice>
        <mc:Fallback xmlns="">
          <p:pic>
            <p:nvPicPr>
              <p:cNvPr id="3274" name="Ink 3273">
                <a:extLst>
                  <a:ext uri="{FF2B5EF4-FFF2-40B4-BE49-F238E27FC236}">
                    <a16:creationId xmlns:a16="http://schemas.microsoft.com/office/drawing/2014/main" id="{9F44B2B8-6E9B-0C8C-E7B9-26B7D927F780}"/>
                  </a:ext>
                </a:extLst>
              </p:cNvPr>
              <p:cNvPicPr/>
              <p:nvPr/>
            </p:nvPicPr>
            <p:blipFill>
              <a:blip r:embed="rId254"/>
              <a:stretch>
                <a:fillRect/>
              </a:stretch>
            </p:blipFill>
            <p:spPr>
              <a:xfrm>
                <a:off x="2116380" y="63435"/>
                <a:ext cx="702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371" name="Ink 3370">
                <a:extLst>
                  <a:ext uri="{FF2B5EF4-FFF2-40B4-BE49-F238E27FC236}">
                    <a16:creationId xmlns:a16="http://schemas.microsoft.com/office/drawing/2014/main" id="{AF193DFB-C529-93BF-CD32-88217DBAABA5}"/>
                  </a:ext>
                </a:extLst>
              </p14:cNvPr>
              <p14:cNvContentPartPr/>
              <p14:nvPr/>
            </p14:nvContentPartPr>
            <p14:xfrm>
              <a:off x="527340" y="887835"/>
              <a:ext cx="360" cy="360"/>
            </p14:xfrm>
          </p:contentPart>
        </mc:Choice>
        <mc:Fallback xmlns="">
          <p:pic>
            <p:nvPicPr>
              <p:cNvPr id="3371" name="Ink 3370">
                <a:extLst>
                  <a:ext uri="{FF2B5EF4-FFF2-40B4-BE49-F238E27FC236}">
                    <a16:creationId xmlns:a16="http://schemas.microsoft.com/office/drawing/2014/main" id="{AF193DFB-C529-93BF-CD32-88217DBAABA5}"/>
                  </a:ext>
                </a:extLst>
              </p:cNvPr>
              <p:cNvPicPr/>
              <p:nvPr/>
            </p:nvPicPr>
            <p:blipFill>
              <a:blip r:embed="rId170"/>
              <a:stretch>
                <a:fillRect/>
              </a:stretch>
            </p:blipFill>
            <p:spPr>
              <a:xfrm>
                <a:off x="521220" y="881715"/>
                <a:ext cx="12600" cy="12600"/>
              </a:xfrm>
              <a:prstGeom prst="rect">
                <a:avLst/>
              </a:prstGeom>
            </p:spPr>
          </p:pic>
        </mc:Fallback>
      </mc:AlternateContent>
      <p:pic>
        <p:nvPicPr>
          <p:cNvPr id="7" name="Picture 6">
            <a:extLst>
              <a:ext uri="{FF2B5EF4-FFF2-40B4-BE49-F238E27FC236}">
                <a16:creationId xmlns:a16="http://schemas.microsoft.com/office/drawing/2014/main" id="{926FD07D-864D-362C-4106-D9F77BA6F891}"/>
              </a:ext>
            </a:extLst>
          </p:cNvPr>
          <p:cNvPicPr>
            <a:picLocks noChangeAspect="1"/>
          </p:cNvPicPr>
          <p:nvPr/>
        </p:nvPicPr>
        <p:blipFill>
          <a:blip r:embed="rId256"/>
          <a:stretch>
            <a:fillRect/>
          </a:stretch>
        </p:blipFill>
        <p:spPr>
          <a:xfrm>
            <a:off x="549455" y="2938388"/>
            <a:ext cx="4738457" cy="2745568"/>
          </a:xfrm>
          <a:prstGeom prst="rect">
            <a:avLst/>
          </a:prstGeom>
        </p:spPr>
      </p:pic>
      <p:pic>
        <p:nvPicPr>
          <p:cNvPr id="8" name="Picture 7">
            <a:extLst>
              <a:ext uri="{FF2B5EF4-FFF2-40B4-BE49-F238E27FC236}">
                <a16:creationId xmlns:a16="http://schemas.microsoft.com/office/drawing/2014/main" id="{0010C0CC-6338-F1F7-427D-63B0FAD8DCC6}"/>
              </a:ext>
            </a:extLst>
          </p:cNvPr>
          <p:cNvPicPr>
            <a:picLocks noChangeAspect="1"/>
          </p:cNvPicPr>
          <p:nvPr/>
        </p:nvPicPr>
        <p:blipFill>
          <a:blip r:embed="rId257"/>
          <a:stretch>
            <a:fillRect/>
          </a:stretch>
        </p:blipFill>
        <p:spPr>
          <a:xfrm>
            <a:off x="897634" y="5744349"/>
            <a:ext cx="3416990" cy="634851"/>
          </a:xfrm>
          <a:prstGeom prst="rect">
            <a:avLst/>
          </a:prstGeom>
        </p:spPr>
      </p:pic>
      <p:pic>
        <p:nvPicPr>
          <p:cNvPr id="9" name="Picture 8">
            <a:extLst>
              <a:ext uri="{FF2B5EF4-FFF2-40B4-BE49-F238E27FC236}">
                <a16:creationId xmlns:a16="http://schemas.microsoft.com/office/drawing/2014/main" id="{DDF006F7-4B94-138A-961A-F6EEA4B7ECA6}"/>
              </a:ext>
            </a:extLst>
          </p:cNvPr>
          <p:cNvPicPr>
            <a:picLocks noChangeAspect="1"/>
          </p:cNvPicPr>
          <p:nvPr/>
        </p:nvPicPr>
        <p:blipFill>
          <a:blip r:embed="rId258"/>
          <a:stretch>
            <a:fillRect/>
          </a:stretch>
        </p:blipFill>
        <p:spPr>
          <a:xfrm>
            <a:off x="4970551" y="5818638"/>
            <a:ext cx="2335125" cy="908725"/>
          </a:xfrm>
          <a:prstGeom prst="rect">
            <a:avLst/>
          </a:prstGeom>
        </p:spPr>
      </p:pic>
    </p:spTree>
    <p:extLst>
      <p:ext uri="{BB962C8B-B14F-4D97-AF65-F5344CB8AC3E}">
        <p14:creationId xmlns:p14="http://schemas.microsoft.com/office/powerpoint/2010/main" val="166750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63BA-32CF-BB15-9107-9881C30C8334}"/>
              </a:ext>
            </a:extLst>
          </p:cNvPr>
          <p:cNvSpPr>
            <a:spLocks noGrp="1"/>
          </p:cNvSpPr>
          <p:nvPr>
            <p:ph type="title"/>
          </p:nvPr>
        </p:nvSpPr>
        <p:spPr/>
        <p:txBody>
          <a:bodyPr/>
          <a:lstStyle/>
          <a:p>
            <a:r>
              <a:rPr lang="en-US" dirty="0"/>
              <a:t>MNIST example</a:t>
            </a:r>
            <a:endParaRPr lang="nl-BE" dirty="0"/>
          </a:p>
        </p:txBody>
      </p:sp>
      <p:sp>
        <p:nvSpPr>
          <p:cNvPr id="3" name="Slide Number Placeholder 2">
            <a:extLst>
              <a:ext uri="{FF2B5EF4-FFF2-40B4-BE49-F238E27FC236}">
                <a16:creationId xmlns:a16="http://schemas.microsoft.com/office/drawing/2014/main" id="{C45D682A-420F-A6A9-17A0-AAB42EE274D6}"/>
              </a:ext>
            </a:extLst>
          </p:cNvPr>
          <p:cNvSpPr>
            <a:spLocks noGrp="1"/>
          </p:cNvSpPr>
          <p:nvPr>
            <p:ph type="sldNum" sz="quarter" idx="11"/>
          </p:nvPr>
        </p:nvSpPr>
        <p:spPr/>
        <p:txBody>
          <a:bodyPr/>
          <a:lstStyle/>
          <a:p>
            <a:r>
              <a:rPr lang="en-US"/>
              <a:t>Page </a:t>
            </a:r>
            <a:fld id="{15EBE321-CBB1-4E91-BD14-37C8D44326FB}" type="slidenum">
              <a:rPr lang="en-US" smtClean="0"/>
              <a:pPr/>
              <a:t>44</a:t>
            </a:fld>
            <a:endParaRPr lang="en-US"/>
          </a:p>
        </p:txBody>
      </p:sp>
      <p:sp>
        <p:nvSpPr>
          <p:cNvPr id="4" name="Content Placeholder 3">
            <a:extLst>
              <a:ext uri="{FF2B5EF4-FFF2-40B4-BE49-F238E27FC236}">
                <a16:creationId xmlns:a16="http://schemas.microsoft.com/office/drawing/2014/main" id="{2C8A561E-0C3B-01B4-1A42-A6116D6410C4}"/>
              </a:ext>
            </a:extLst>
          </p:cNvPr>
          <p:cNvSpPr>
            <a:spLocks noGrp="1"/>
          </p:cNvSpPr>
          <p:nvPr>
            <p:ph idx="1"/>
          </p:nvPr>
        </p:nvSpPr>
        <p:spPr/>
        <p:txBody>
          <a:bodyPr/>
          <a:lstStyle/>
          <a:p>
            <a:r>
              <a:rPr lang="nl-BE" dirty="0">
                <a:hlinkClick r:id="rId2"/>
              </a:rPr>
              <a:t>https://python-course.eu/machine-learning/training-and-testing-with-mnist.php</a:t>
            </a:r>
            <a:endParaRPr lang="nl-BE" dirty="0"/>
          </a:p>
          <a:p>
            <a:endParaRPr lang="nl-BE" dirty="0"/>
          </a:p>
          <a:p>
            <a:endParaRPr lang="nl-BE" dirty="0"/>
          </a:p>
        </p:txBody>
      </p:sp>
      <p:pic>
        <p:nvPicPr>
          <p:cNvPr id="8" name="Picture 7">
            <a:extLst>
              <a:ext uri="{FF2B5EF4-FFF2-40B4-BE49-F238E27FC236}">
                <a16:creationId xmlns:a16="http://schemas.microsoft.com/office/drawing/2014/main" id="{EF469430-F7C6-640A-F9DF-DE70A944E111}"/>
              </a:ext>
            </a:extLst>
          </p:cNvPr>
          <p:cNvPicPr>
            <a:picLocks noChangeAspect="1"/>
          </p:cNvPicPr>
          <p:nvPr/>
        </p:nvPicPr>
        <p:blipFill>
          <a:blip r:embed="rId3"/>
          <a:stretch>
            <a:fillRect/>
          </a:stretch>
        </p:blipFill>
        <p:spPr>
          <a:xfrm>
            <a:off x="1605095" y="2259659"/>
            <a:ext cx="3876334" cy="3802499"/>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A6AF8E93-EA23-E692-F051-2C7D2CEF31C7}"/>
              </a:ext>
            </a:extLst>
          </p:cNvPr>
          <p:cNvPicPr>
            <a:picLocks noChangeAspect="1"/>
          </p:cNvPicPr>
          <p:nvPr/>
        </p:nvPicPr>
        <p:blipFill>
          <a:blip r:embed="rId4"/>
          <a:stretch>
            <a:fillRect/>
          </a:stretch>
        </p:blipFill>
        <p:spPr>
          <a:xfrm>
            <a:off x="6799848" y="1942618"/>
            <a:ext cx="4688304" cy="4436582"/>
          </a:xfrm>
          <a:prstGeom prst="rect">
            <a:avLst/>
          </a:prstGeom>
        </p:spPr>
      </p:pic>
    </p:spTree>
    <p:extLst>
      <p:ext uri="{BB962C8B-B14F-4D97-AF65-F5344CB8AC3E}">
        <p14:creationId xmlns:p14="http://schemas.microsoft.com/office/powerpoint/2010/main" val="821094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6. Summary</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984F1296-6228-0726-B70E-C2C2A75A7557}"/>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037683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DD5DD0-EBAD-99AF-2A22-4EFC733BF306}"/>
              </a:ext>
            </a:extLst>
          </p:cNvPr>
          <p:cNvSpPr>
            <a:spLocks noGrp="1"/>
          </p:cNvSpPr>
          <p:nvPr>
            <p:ph type="title"/>
          </p:nvPr>
        </p:nvSpPr>
        <p:spPr/>
        <p:txBody>
          <a:bodyPr/>
          <a:lstStyle/>
          <a:p>
            <a:r>
              <a:rPr lang="en-US" sz="2400" dirty="0"/>
              <a:t>Summary</a:t>
            </a:r>
          </a:p>
        </p:txBody>
      </p:sp>
      <p:sp>
        <p:nvSpPr>
          <p:cNvPr id="3" name="Footer Placeholder 2">
            <a:extLst>
              <a:ext uri="{FF2B5EF4-FFF2-40B4-BE49-F238E27FC236}">
                <a16:creationId xmlns:a16="http://schemas.microsoft.com/office/drawing/2014/main" id="{6C8D666A-CF47-CCD1-512E-419136A2C4E3}"/>
              </a:ext>
            </a:extLst>
          </p:cNvPr>
          <p:cNvSpPr>
            <a:spLocks noGrp="1"/>
          </p:cNvSpPr>
          <p:nvPr>
            <p:ph type="ftr" sz="quarter" idx="10"/>
          </p:nvPr>
        </p:nvSpPr>
        <p:spPr>
          <a:xfrm>
            <a:off x="1059160" y="6305987"/>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558077C-D557-A2A5-F797-6EF2C1260C46}"/>
              </a:ext>
            </a:extLst>
          </p:cNvPr>
          <p:cNvSpPr>
            <a:spLocks noGrp="1"/>
          </p:cNvSpPr>
          <p:nvPr>
            <p:ph type="sldNum" sz="quarter" idx="11"/>
          </p:nvPr>
        </p:nvSpPr>
        <p:spPr/>
        <p:txBody>
          <a:bodyPr/>
          <a:lstStyle/>
          <a:p>
            <a:r>
              <a:rPr lang="en-US"/>
              <a:t>Page </a:t>
            </a:r>
            <a:fld id="{15EBE321-CBB1-4E91-BD14-37C8D44326FB}" type="slidenum">
              <a:rPr lang="en-US" smtClean="0"/>
              <a:pPr/>
              <a:t>46</a:t>
            </a:fld>
            <a:endParaRPr lang="en-US"/>
          </a:p>
        </p:txBody>
      </p:sp>
      <p:sp>
        <p:nvSpPr>
          <p:cNvPr id="2" name="Rectangle 1">
            <a:extLst>
              <a:ext uri="{FF2B5EF4-FFF2-40B4-BE49-F238E27FC236}">
                <a16:creationId xmlns:a16="http://schemas.microsoft.com/office/drawing/2014/main" id="{E3E5BCB1-3797-84F8-F394-B7BAE7890510}"/>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5" name="Content Placeholder 3">
            <a:extLst>
              <a:ext uri="{FF2B5EF4-FFF2-40B4-BE49-F238E27FC236}">
                <a16:creationId xmlns:a16="http://schemas.microsoft.com/office/drawing/2014/main" id="{BA1DBACD-0581-D372-25D2-ED0A244BD681}"/>
              </a:ext>
            </a:extLst>
          </p:cNvPr>
          <p:cNvSpPr>
            <a:spLocks noGrp="1"/>
          </p:cNvSpPr>
          <p:nvPr>
            <p:ph idx="1"/>
          </p:nvPr>
        </p:nvSpPr>
        <p:spPr>
          <a:xfrm>
            <a:off x="410400" y="1195725"/>
            <a:ext cx="10618280" cy="4752000"/>
          </a:xfrm>
        </p:spPr>
        <p:txBody>
          <a:bodyPr/>
          <a:lstStyle/>
          <a:p>
            <a:pPr marL="285750" indent="-285750">
              <a:lnSpc>
                <a:spcPct val="150000"/>
              </a:lnSpc>
              <a:buFont typeface="Arial" panose="020B0604020202020204" pitchFamily="34" charset="0"/>
              <a:buChar char="•"/>
            </a:pPr>
            <a:r>
              <a:rPr lang="en-US" dirty="0"/>
              <a:t>Machine learning is becoming a classical tool for engineers, and comes in complement to traditional programming, when rules or logic cannot be defined a-priori </a:t>
            </a:r>
          </a:p>
          <a:p>
            <a:pPr marL="285750" indent="-285750">
              <a:lnSpc>
                <a:spcPct val="150000"/>
              </a:lnSpc>
              <a:buFont typeface="Arial" panose="020B0604020202020204" pitchFamily="34" charset="0"/>
              <a:buChar char="•"/>
            </a:pPr>
            <a:r>
              <a:rPr lang="en-US" dirty="0"/>
              <a:t>It requires vast amount of data, and consists in two steps, training and inference</a:t>
            </a:r>
          </a:p>
          <a:p>
            <a:pPr marL="285750" indent="-285750">
              <a:lnSpc>
                <a:spcPct val="150000"/>
              </a:lnSpc>
              <a:buFont typeface="Arial" panose="020B0604020202020204" pitchFamily="34" charset="0"/>
              <a:buChar char="•"/>
            </a:pPr>
            <a:r>
              <a:rPr lang="en-US" dirty="0"/>
              <a:t>Supervised training requires labeling the data a-priori, unsupervised training finds associations</a:t>
            </a:r>
          </a:p>
          <a:p>
            <a:pPr marL="285750" indent="-285750">
              <a:lnSpc>
                <a:spcPct val="150000"/>
              </a:lnSpc>
              <a:buFont typeface="Arial" panose="020B0604020202020204" pitchFamily="34" charset="0"/>
              <a:buChar char="•"/>
            </a:pPr>
            <a:r>
              <a:rPr lang="en-US" dirty="0"/>
              <a:t>For classification, nearest neighbor is based on minimizing Euclidean distance in large dimensional spaces. While spaces are of high dimension, data can often be represented in a lower dim. space </a:t>
            </a:r>
          </a:p>
          <a:p>
            <a:pPr marL="285750" indent="-285750">
              <a:lnSpc>
                <a:spcPct val="150000"/>
              </a:lnSpc>
              <a:buFont typeface="Arial" panose="020B0604020202020204" pitchFamily="34" charset="0"/>
              <a:buChar char="•"/>
            </a:pPr>
            <a:r>
              <a:rPr lang="en-US" dirty="0"/>
              <a:t>For more complex tasks (e.g. shape recognition), Neural Networks, like Multilayer </a:t>
            </a:r>
            <a:r>
              <a:rPr lang="en-US" dirty="0" err="1"/>
              <a:t>Perceptrons</a:t>
            </a:r>
            <a:r>
              <a:rPr lang="en-US" dirty="0"/>
              <a:t> may be needed. </a:t>
            </a:r>
          </a:p>
          <a:p>
            <a:pPr marL="645750" lvl="2" indent="-285750">
              <a:lnSpc>
                <a:spcPct val="150000"/>
              </a:lnSpc>
            </a:pPr>
            <a:r>
              <a:rPr lang="en-US" dirty="0"/>
              <a:t>It requires a structure of layered neurons with activation functions and biases, fed forward through weighted connections</a:t>
            </a:r>
          </a:p>
          <a:p>
            <a:pPr marL="645750" lvl="2" indent="-285750">
              <a:lnSpc>
                <a:spcPct val="150000"/>
              </a:lnSpc>
            </a:pPr>
            <a:r>
              <a:rPr lang="en-US" dirty="0"/>
              <a:t>A cost function, including all weights and biases is minimized during Back-propagation using a simple </a:t>
            </a:r>
            <a:r>
              <a:rPr lang="en-US" b="1" dirty="0"/>
              <a:t>gradient descent</a:t>
            </a:r>
            <a:endParaRPr lang="nl-BE" b="1" dirty="0"/>
          </a:p>
        </p:txBody>
      </p:sp>
    </p:spTree>
    <p:extLst>
      <p:ext uri="{BB962C8B-B14F-4D97-AF65-F5344CB8AC3E}">
        <p14:creationId xmlns:p14="http://schemas.microsoft.com/office/powerpoint/2010/main" val="356716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4261-93CD-E31B-9F1E-EEED93302C32}"/>
              </a:ext>
            </a:extLst>
          </p:cNvPr>
          <p:cNvSpPr>
            <a:spLocks noGrp="1"/>
          </p:cNvSpPr>
          <p:nvPr>
            <p:ph type="title"/>
          </p:nvPr>
        </p:nvSpPr>
        <p:spPr/>
        <p:txBody>
          <a:bodyPr/>
          <a:lstStyle/>
          <a:p>
            <a:r>
              <a:rPr lang="nl-BE" i="0" u="none" strike="noStrike" baseline="0" dirty="0"/>
              <a:t>What is machine learning?</a:t>
            </a:r>
            <a:endParaRPr lang="nl-BE" sz="2400" dirty="0"/>
          </a:p>
        </p:txBody>
      </p:sp>
      <p:sp>
        <p:nvSpPr>
          <p:cNvPr id="3" name="Slide Number Placeholder 2">
            <a:extLst>
              <a:ext uri="{FF2B5EF4-FFF2-40B4-BE49-F238E27FC236}">
                <a16:creationId xmlns:a16="http://schemas.microsoft.com/office/drawing/2014/main" id="{BB8ED46D-8ED4-29C0-E36C-4EFCE57523F2}"/>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a:p>
        </p:txBody>
      </p:sp>
      <p:sp>
        <p:nvSpPr>
          <p:cNvPr id="4" name="Content Placeholder 3">
            <a:extLst>
              <a:ext uri="{FF2B5EF4-FFF2-40B4-BE49-F238E27FC236}">
                <a16:creationId xmlns:a16="http://schemas.microsoft.com/office/drawing/2014/main" id="{8DD9D136-CFDC-3189-98D2-1E0440931E01}"/>
              </a:ext>
            </a:extLst>
          </p:cNvPr>
          <p:cNvSpPr>
            <a:spLocks noGrp="1"/>
          </p:cNvSpPr>
          <p:nvPr>
            <p:ph idx="1"/>
          </p:nvPr>
        </p:nvSpPr>
        <p:spPr/>
        <p:txBody>
          <a:bodyPr/>
          <a:lstStyle/>
          <a:p>
            <a:pPr marL="342900" indent="-342900" algn="l">
              <a:lnSpc>
                <a:spcPct val="150000"/>
              </a:lnSpc>
              <a:buFont typeface="Arial" panose="020B0604020202020204" pitchFamily="34" charset="0"/>
              <a:buChar char="•"/>
            </a:pPr>
            <a:r>
              <a:rPr lang="nl-BE" sz="2000" b="1" dirty="0">
                <a:latin typeface="+mj-lt"/>
              </a:rPr>
              <a:t>It's similar to statistics...</a:t>
            </a:r>
          </a:p>
          <a:p>
            <a:pPr marL="702900" lvl="2" indent="-342900">
              <a:lnSpc>
                <a:spcPct val="150000"/>
              </a:lnSpc>
            </a:pPr>
            <a:r>
              <a:rPr lang="en-US" sz="2000" dirty="0">
                <a:latin typeface="+mj-lt"/>
              </a:rPr>
              <a:t>Both fields try to uncover patterns in data</a:t>
            </a:r>
          </a:p>
          <a:p>
            <a:pPr marL="702900" lvl="2" indent="-342900">
              <a:lnSpc>
                <a:spcPct val="150000"/>
              </a:lnSpc>
            </a:pPr>
            <a:r>
              <a:rPr lang="en-US" sz="2000" dirty="0">
                <a:latin typeface="+mj-lt"/>
              </a:rPr>
              <a:t>Both fields draw heavily on calculus, probability, and linear algebra, and share many of the same core algorithms</a:t>
            </a:r>
          </a:p>
          <a:p>
            <a:pPr marL="342900" indent="-342900" algn="l">
              <a:lnSpc>
                <a:spcPct val="150000"/>
              </a:lnSpc>
              <a:buFont typeface="Arial" panose="020B0604020202020204" pitchFamily="34" charset="0"/>
              <a:buChar char="•"/>
            </a:pPr>
            <a:r>
              <a:rPr lang="nl-BE" sz="2000" b="1" dirty="0">
                <a:latin typeface="+mj-lt"/>
              </a:rPr>
              <a:t>But it's not statistics!</a:t>
            </a:r>
          </a:p>
          <a:p>
            <a:pPr marL="702900" lvl="2" indent="-342900">
              <a:lnSpc>
                <a:spcPct val="150000"/>
              </a:lnSpc>
            </a:pPr>
            <a:r>
              <a:rPr lang="en-US" sz="2000" dirty="0">
                <a:latin typeface="+mj-lt"/>
              </a:rPr>
              <a:t>Stats is more concerned with helping scientists and policymakers draw good conclusions; ML is more concerned with building </a:t>
            </a:r>
            <a:r>
              <a:rPr lang="nl-BE" sz="2000" dirty="0">
                <a:latin typeface="+mj-lt"/>
              </a:rPr>
              <a:t>autonomous agents</a:t>
            </a:r>
          </a:p>
          <a:p>
            <a:pPr marL="702900" lvl="2" indent="-342900">
              <a:lnSpc>
                <a:spcPct val="150000"/>
              </a:lnSpc>
            </a:pPr>
            <a:r>
              <a:rPr lang="en-US" sz="2000" dirty="0">
                <a:latin typeface="+mj-lt"/>
              </a:rPr>
              <a:t>Stats puts more emphasis on interpretability and mathematical rigor; ML puts more emphasis on predictive performance, </a:t>
            </a:r>
            <a:r>
              <a:rPr lang="nl-BE" sz="2000" dirty="0">
                <a:latin typeface="+mj-lt"/>
              </a:rPr>
              <a:t>scalability, and autonomy</a:t>
            </a:r>
          </a:p>
        </p:txBody>
      </p:sp>
    </p:spTree>
    <p:extLst>
      <p:ext uri="{BB962C8B-B14F-4D97-AF65-F5344CB8AC3E}">
        <p14:creationId xmlns:p14="http://schemas.microsoft.com/office/powerpoint/2010/main" val="2693972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Learning from data</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4294967295"/>
          </p:nvPr>
        </p:nvSpPr>
        <p:spPr>
          <a:xfrm>
            <a:off x="1059160" y="6310800"/>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6" name="TextBox 5">
            <a:extLst>
              <a:ext uri="{FF2B5EF4-FFF2-40B4-BE49-F238E27FC236}">
                <a16:creationId xmlns:a16="http://schemas.microsoft.com/office/drawing/2014/main" id="{CA13E10E-B18E-F9E2-F657-B9D47E60632C}"/>
              </a:ext>
            </a:extLst>
          </p:cNvPr>
          <p:cNvSpPr txBox="1"/>
          <p:nvPr/>
        </p:nvSpPr>
        <p:spPr>
          <a:xfrm>
            <a:off x="600075" y="1295400"/>
            <a:ext cx="10706100" cy="3785652"/>
          </a:xfrm>
          <a:prstGeom prst="rect">
            <a:avLst/>
          </a:prstGeom>
          <a:noFill/>
        </p:spPr>
        <p:txBody>
          <a:bodyPr wrap="square">
            <a:spAutoFit/>
          </a:bodyPr>
          <a:lstStyle/>
          <a:p>
            <a:pPr marL="285750" indent="-285750" eaLnBrk="1" hangingPunct="1">
              <a:buFont typeface="Arial" panose="020B0604020202020204" pitchFamily="34" charset="0"/>
              <a:buChar char="•"/>
            </a:pPr>
            <a:r>
              <a:rPr lang="tr-TR" altLang="nl-BE" sz="2000" dirty="0">
                <a:solidFill>
                  <a:schemeClr val="tx1"/>
                </a:solidFill>
                <a:latin typeface="+mj-lt"/>
              </a:rPr>
              <a:t>Learning general models from a data of particular examples </a:t>
            </a:r>
            <a:endParaRPr lang="en-US" altLang="nl-BE" sz="2000" dirty="0">
              <a:solidFill>
                <a:schemeClr val="tx1"/>
              </a:solidFill>
              <a:latin typeface="+mj-lt"/>
            </a:endParaRPr>
          </a:p>
          <a:p>
            <a:pPr marL="285750" indent="-285750" eaLnBrk="1" hangingPunct="1">
              <a:buFont typeface="Arial" panose="020B0604020202020204" pitchFamily="34" charset="0"/>
              <a:buChar char="•"/>
            </a:pPr>
            <a:endParaRPr lang="en-US" altLang="nl-BE" sz="2000" dirty="0">
              <a:solidFill>
                <a:schemeClr val="tx1"/>
              </a:solidFill>
              <a:latin typeface="+mj-lt"/>
            </a:endParaRPr>
          </a:p>
          <a:p>
            <a:pPr marL="285750" indent="-285750" eaLnBrk="1" hangingPunct="1">
              <a:buFont typeface="Arial" panose="020B0604020202020204" pitchFamily="34" charset="0"/>
              <a:buChar char="•"/>
            </a:pPr>
            <a:r>
              <a:rPr lang="tr-TR" altLang="nl-BE" sz="2000" dirty="0">
                <a:solidFill>
                  <a:schemeClr val="tx1"/>
                </a:solidFill>
                <a:latin typeface="+mj-lt"/>
              </a:rPr>
              <a:t>Data is cheap and abundant (data warehouses, data marts); </a:t>
            </a:r>
            <a:endParaRPr lang="en-US" altLang="nl-BE" sz="2000" dirty="0">
              <a:solidFill>
                <a:schemeClr val="tx1"/>
              </a:solidFill>
              <a:latin typeface="+mj-lt"/>
            </a:endParaRPr>
          </a:p>
          <a:p>
            <a:pPr marL="285750" indent="-285750" eaLnBrk="1" hangingPunct="1">
              <a:buFont typeface="Arial" panose="020B0604020202020204" pitchFamily="34" charset="0"/>
              <a:buChar char="•"/>
            </a:pPr>
            <a:endParaRPr lang="en-US" altLang="nl-BE" sz="2000" dirty="0">
              <a:solidFill>
                <a:schemeClr val="tx1"/>
              </a:solidFill>
              <a:latin typeface="+mj-lt"/>
            </a:endParaRPr>
          </a:p>
          <a:p>
            <a:pPr marL="285750" indent="-285750" eaLnBrk="1" hangingPunct="1">
              <a:buFont typeface="Arial" panose="020B0604020202020204" pitchFamily="34" charset="0"/>
              <a:buChar char="•"/>
            </a:pPr>
            <a:r>
              <a:rPr lang="en-US" altLang="nl-BE" sz="2000" dirty="0">
                <a:solidFill>
                  <a:schemeClr val="tx1"/>
                </a:solidFill>
                <a:latin typeface="+mj-lt"/>
              </a:rPr>
              <a:t>By contrast </a:t>
            </a:r>
            <a:r>
              <a:rPr lang="tr-TR" altLang="nl-BE" sz="2000" dirty="0">
                <a:solidFill>
                  <a:schemeClr val="tx1"/>
                </a:solidFill>
                <a:latin typeface="+mj-lt"/>
              </a:rPr>
              <a:t>knowledge is expensive and scarce. </a:t>
            </a:r>
            <a:endParaRPr lang="en-US" altLang="nl-BE" sz="2000" dirty="0">
              <a:solidFill>
                <a:schemeClr val="tx1"/>
              </a:solidFill>
              <a:latin typeface="+mj-lt"/>
            </a:endParaRPr>
          </a:p>
          <a:p>
            <a:pPr eaLnBrk="1" hangingPunct="1"/>
            <a:endParaRPr lang="tr-TR" altLang="nl-BE" sz="2000" dirty="0">
              <a:solidFill>
                <a:schemeClr val="tx1"/>
              </a:solidFill>
              <a:latin typeface="+mj-lt"/>
            </a:endParaRPr>
          </a:p>
          <a:p>
            <a:pPr marL="285750" indent="-285750" eaLnBrk="1" hangingPunct="1">
              <a:buFont typeface="Arial" panose="020B0604020202020204" pitchFamily="34" charset="0"/>
              <a:buChar char="•"/>
            </a:pPr>
            <a:r>
              <a:rPr lang="tr-TR" altLang="nl-BE" sz="2000" dirty="0">
                <a:solidFill>
                  <a:schemeClr val="tx1"/>
                </a:solidFill>
                <a:latin typeface="+mj-lt"/>
              </a:rPr>
              <a:t>Example in retail: Customer transactions to consumer behavior: </a:t>
            </a:r>
            <a:endParaRPr lang="en-US" altLang="nl-BE" sz="2000" dirty="0">
              <a:solidFill>
                <a:schemeClr val="tx1"/>
              </a:solidFill>
              <a:latin typeface="+mj-lt"/>
            </a:endParaRPr>
          </a:p>
          <a:p>
            <a:pPr marL="285750" indent="-285750" eaLnBrk="1" hangingPunct="1">
              <a:buFont typeface="Arial" panose="020B0604020202020204" pitchFamily="34" charset="0"/>
              <a:buChar char="•"/>
            </a:pPr>
            <a:endParaRPr lang="tr-TR" altLang="nl-BE" sz="2000" dirty="0">
              <a:solidFill>
                <a:schemeClr val="tx1"/>
              </a:solidFill>
              <a:latin typeface="+mj-lt"/>
            </a:endParaRPr>
          </a:p>
          <a:p>
            <a:pPr lvl="1" eaLnBrk="1" hangingPunct="1">
              <a:buFont typeface="Wingdings" panose="05000000000000000000" pitchFamily="2" charset="2"/>
              <a:buNone/>
            </a:pPr>
            <a:r>
              <a:rPr lang="tr-TR" altLang="nl-BE" sz="2000" dirty="0">
                <a:solidFill>
                  <a:schemeClr val="tx1"/>
                </a:solidFill>
                <a:latin typeface="+mj-lt"/>
              </a:rPr>
              <a:t>	</a:t>
            </a:r>
            <a:r>
              <a:rPr lang="tr-TR" altLang="nl-BE" sz="2000" i="1" dirty="0">
                <a:solidFill>
                  <a:schemeClr val="tx1"/>
                </a:solidFill>
                <a:latin typeface="+mj-lt"/>
              </a:rPr>
              <a:t>People who bought “Da Vinci Code” also bought “The Five People You Meet in Heaven”</a:t>
            </a:r>
          </a:p>
          <a:p>
            <a:pPr eaLnBrk="1" hangingPunct="1"/>
            <a:endParaRPr lang="en-US" altLang="nl-BE" sz="2000" dirty="0">
              <a:solidFill>
                <a:schemeClr val="tx1"/>
              </a:solidFill>
              <a:latin typeface="+mj-lt"/>
            </a:endParaRPr>
          </a:p>
          <a:p>
            <a:pPr marL="285750" indent="-285750" eaLnBrk="1" hangingPunct="1">
              <a:buFont typeface="Arial" panose="020B0604020202020204" pitchFamily="34" charset="0"/>
              <a:buChar char="•"/>
            </a:pPr>
            <a:r>
              <a:rPr lang="tr-TR" altLang="nl-BE" sz="2000" dirty="0">
                <a:solidFill>
                  <a:schemeClr val="tx1"/>
                </a:solidFill>
                <a:latin typeface="+mj-lt"/>
              </a:rPr>
              <a:t>Build a model that is </a:t>
            </a:r>
            <a:r>
              <a:rPr lang="tr-TR" altLang="nl-BE" sz="2000" i="1" dirty="0">
                <a:solidFill>
                  <a:schemeClr val="tx1"/>
                </a:solidFill>
                <a:latin typeface="+mj-lt"/>
              </a:rPr>
              <a:t>a good and useful approximation</a:t>
            </a:r>
            <a:r>
              <a:rPr lang="tr-TR" altLang="nl-BE" sz="2000" dirty="0">
                <a:solidFill>
                  <a:schemeClr val="tx1"/>
                </a:solidFill>
                <a:latin typeface="+mj-lt"/>
              </a:rPr>
              <a:t> to the data.</a:t>
            </a:r>
            <a:r>
              <a:rPr lang="tr-TR" altLang="nl-BE" sz="2000" i="1" dirty="0">
                <a:solidFill>
                  <a:schemeClr val="tx1"/>
                </a:solidFill>
                <a:latin typeface="+mj-lt"/>
              </a:rPr>
              <a:t> </a:t>
            </a:r>
            <a:r>
              <a:rPr lang="tr-TR" altLang="nl-BE" sz="2000" dirty="0">
                <a:solidFill>
                  <a:schemeClr val="tx1"/>
                </a:solidFill>
                <a:latin typeface="+mj-lt"/>
              </a:rPr>
              <a:t> </a:t>
            </a:r>
            <a:endParaRPr lang="en-US" altLang="nl-BE" sz="2000" dirty="0">
              <a:solidFill>
                <a:schemeClr val="tx1"/>
              </a:solidFill>
              <a:latin typeface="+mj-lt"/>
            </a:endParaRPr>
          </a:p>
          <a:p>
            <a:pPr marL="285750" indent="-285750" eaLnBrk="1" hangingPunct="1">
              <a:buFont typeface="Arial" panose="020B0604020202020204" pitchFamily="34" charset="0"/>
              <a:buChar char="•"/>
            </a:pPr>
            <a:endParaRPr lang="tr-TR" altLang="nl-BE" sz="2000" dirty="0">
              <a:solidFill>
                <a:schemeClr val="tx1"/>
              </a:solidFill>
              <a:latin typeface="+mj-lt"/>
            </a:endParaRPr>
          </a:p>
        </p:txBody>
      </p:sp>
    </p:spTree>
    <p:extLst>
      <p:ext uri="{BB962C8B-B14F-4D97-AF65-F5344CB8AC3E}">
        <p14:creationId xmlns:p14="http://schemas.microsoft.com/office/powerpoint/2010/main" val="3848739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C020-3E99-3CA9-B993-87809A34D7F0}"/>
              </a:ext>
            </a:extLst>
          </p:cNvPr>
          <p:cNvSpPr>
            <a:spLocks noGrp="1"/>
          </p:cNvSpPr>
          <p:nvPr>
            <p:ph type="title"/>
          </p:nvPr>
        </p:nvSpPr>
        <p:spPr/>
        <p:txBody>
          <a:bodyPr/>
          <a:lstStyle/>
          <a:p>
            <a:r>
              <a:rPr lang="en-US" dirty="0"/>
              <a:t>Data Mining / KDD</a:t>
            </a:r>
            <a:endParaRPr lang="nl-BE" dirty="0"/>
          </a:p>
        </p:txBody>
      </p:sp>
      <p:sp>
        <p:nvSpPr>
          <p:cNvPr id="3" name="Slide Number Placeholder 2">
            <a:extLst>
              <a:ext uri="{FF2B5EF4-FFF2-40B4-BE49-F238E27FC236}">
                <a16:creationId xmlns:a16="http://schemas.microsoft.com/office/drawing/2014/main" id="{FC4329F0-AAA6-CC8A-4761-243A1AACB39A}"/>
              </a:ext>
            </a:extLst>
          </p:cNvPr>
          <p:cNvSpPr>
            <a:spLocks noGrp="1"/>
          </p:cNvSpPr>
          <p:nvPr>
            <p:ph type="sldNum" sz="quarter" idx="11"/>
          </p:nvPr>
        </p:nvSpPr>
        <p:spPr/>
        <p:txBody>
          <a:bodyPr/>
          <a:lstStyle/>
          <a:p>
            <a:r>
              <a:rPr lang="en-US"/>
              <a:t>Page </a:t>
            </a:r>
            <a:fld id="{15EBE321-CBB1-4E91-BD14-37C8D44326FB}" type="slidenum">
              <a:rPr lang="en-US" smtClean="0"/>
              <a:pPr/>
              <a:t>7</a:t>
            </a:fld>
            <a:endParaRPr lang="en-US"/>
          </a:p>
        </p:txBody>
      </p:sp>
      <p:sp>
        <p:nvSpPr>
          <p:cNvPr id="4" name="Content Placeholder 3">
            <a:extLst>
              <a:ext uri="{FF2B5EF4-FFF2-40B4-BE49-F238E27FC236}">
                <a16:creationId xmlns:a16="http://schemas.microsoft.com/office/drawing/2014/main" id="{190DBF83-86BD-B6CB-7E63-D64651E5519C}"/>
              </a:ext>
            </a:extLst>
          </p:cNvPr>
          <p:cNvSpPr>
            <a:spLocks noGrp="1"/>
          </p:cNvSpPr>
          <p:nvPr>
            <p:ph idx="1"/>
          </p:nvPr>
        </p:nvSpPr>
        <p:spPr/>
        <p:txBody>
          <a:bodyPr/>
          <a:lstStyle/>
          <a:p>
            <a:pPr eaLnBrk="1" hangingPunct="1"/>
            <a:r>
              <a:rPr lang="en-US" altLang="nl-BE" sz="1800" b="1" u="sng" dirty="0"/>
              <a:t>Definition</a:t>
            </a:r>
            <a:r>
              <a:rPr lang="en-US" altLang="nl-BE" sz="1800" dirty="0"/>
              <a:t> := </a:t>
            </a:r>
            <a:r>
              <a:rPr lang="en-US" altLang="nl-BE" sz="1800" i="1" dirty="0"/>
              <a:t>“</a:t>
            </a:r>
            <a:r>
              <a:rPr lang="nl-BE" i="1" dirty="0"/>
              <a:t>Knowledge Discovery in Databases </a:t>
            </a:r>
            <a:r>
              <a:rPr lang="nl-BE" b="0" i="0" dirty="0">
                <a:solidFill>
                  <a:srgbClr val="E8E8E8"/>
                </a:solidFill>
                <a:effectLst/>
                <a:latin typeface="Google Sans"/>
              </a:rPr>
              <a:t>(</a:t>
            </a:r>
            <a:r>
              <a:rPr lang="en-US" altLang="nl-BE" sz="1800" i="1" dirty="0"/>
              <a:t>KDD) is the non-trivial process of identifying valid, novel, potentially useful, and ultimately understandable patterns in data”</a:t>
            </a:r>
          </a:p>
          <a:p>
            <a:pPr eaLnBrk="1" hangingPunct="1"/>
            <a:endParaRPr lang="en-US" altLang="nl-BE" dirty="0"/>
          </a:p>
          <a:p>
            <a:pPr eaLnBrk="1" hangingPunct="1"/>
            <a:r>
              <a:rPr lang="en-US" altLang="nl-BE" b="1" dirty="0"/>
              <a:t>Applications:</a:t>
            </a:r>
          </a:p>
          <a:p>
            <a:pPr marL="285750" indent="-285750">
              <a:lnSpc>
                <a:spcPct val="90000"/>
              </a:lnSpc>
              <a:buFont typeface="Arial" panose="020B0604020202020204" pitchFamily="34" charset="0"/>
              <a:buChar char="•"/>
            </a:pPr>
            <a:endParaRPr lang="en-US" altLang="nl-BE" i="1" dirty="0"/>
          </a:p>
          <a:p>
            <a:pPr marL="285750" indent="-285750">
              <a:lnSpc>
                <a:spcPct val="90000"/>
              </a:lnSpc>
              <a:buFont typeface="Arial" panose="020B0604020202020204" pitchFamily="34" charset="0"/>
              <a:buChar char="•"/>
            </a:pPr>
            <a:r>
              <a:rPr lang="tr-TR" altLang="nl-BE" i="1" dirty="0"/>
              <a:t>Retail: Market basket analysis, Customer relationship management (CRM)</a:t>
            </a:r>
          </a:p>
          <a:p>
            <a:pPr marL="285750" indent="-285750">
              <a:lnSpc>
                <a:spcPct val="90000"/>
              </a:lnSpc>
              <a:buFont typeface="Arial" panose="020B0604020202020204" pitchFamily="34" charset="0"/>
              <a:buChar char="•"/>
            </a:pPr>
            <a:r>
              <a:rPr lang="tr-TR" altLang="nl-BE" i="1" dirty="0"/>
              <a:t>Finance: Credit scoring, fraud detection</a:t>
            </a:r>
          </a:p>
          <a:p>
            <a:pPr marL="285750" indent="-285750">
              <a:lnSpc>
                <a:spcPct val="90000"/>
              </a:lnSpc>
              <a:buFont typeface="Arial" panose="020B0604020202020204" pitchFamily="34" charset="0"/>
              <a:buChar char="•"/>
            </a:pPr>
            <a:r>
              <a:rPr lang="tr-TR" altLang="nl-BE" i="1" dirty="0"/>
              <a:t>Manufacturing: Optimization, troubleshooting</a:t>
            </a:r>
          </a:p>
          <a:p>
            <a:pPr marL="285750" indent="-285750">
              <a:lnSpc>
                <a:spcPct val="90000"/>
              </a:lnSpc>
              <a:buFont typeface="Arial" panose="020B0604020202020204" pitchFamily="34" charset="0"/>
              <a:buChar char="•"/>
            </a:pPr>
            <a:r>
              <a:rPr lang="tr-TR" altLang="nl-BE" i="1" dirty="0"/>
              <a:t>Medicine: Medical diagnosis</a:t>
            </a:r>
          </a:p>
          <a:p>
            <a:pPr marL="285750" indent="-285750">
              <a:lnSpc>
                <a:spcPct val="90000"/>
              </a:lnSpc>
              <a:buFont typeface="Arial" panose="020B0604020202020204" pitchFamily="34" charset="0"/>
              <a:buChar char="•"/>
            </a:pPr>
            <a:r>
              <a:rPr lang="tr-TR" altLang="nl-BE" i="1" dirty="0"/>
              <a:t>Telecommunications: Quality of service optimization</a:t>
            </a:r>
          </a:p>
          <a:p>
            <a:pPr marL="285750" indent="-285750">
              <a:lnSpc>
                <a:spcPct val="90000"/>
              </a:lnSpc>
              <a:buFont typeface="Arial" panose="020B0604020202020204" pitchFamily="34" charset="0"/>
              <a:buChar char="•"/>
            </a:pPr>
            <a:r>
              <a:rPr lang="tr-TR" altLang="nl-BE" i="1" dirty="0"/>
              <a:t>Bioinformatics: Motifs, alignment</a:t>
            </a:r>
          </a:p>
          <a:p>
            <a:pPr marL="285750" indent="-285750">
              <a:lnSpc>
                <a:spcPct val="90000"/>
              </a:lnSpc>
              <a:buFont typeface="Arial" panose="020B0604020202020204" pitchFamily="34" charset="0"/>
              <a:buChar char="•"/>
            </a:pPr>
            <a:r>
              <a:rPr lang="tr-TR" altLang="nl-BE" i="1" dirty="0"/>
              <a:t>Web mining: Search engines</a:t>
            </a:r>
          </a:p>
          <a:p>
            <a:pPr marL="285750" indent="-285750">
              <a:lnSpc>
                <a:spcPct val="90000"/>
              </a:lnSpc>
              <a:buFont typeface="Arial" panose="020B0604020202020204" pitchFamily="34" charset="0"/>
              <a:buChar char="•"/>
            </a:pPr>
            <a:r>
              <a:rPr lang="tr-TR" altLang="nl-BE" i="1" dirty="0"/>
              <a:t>...</a:t>
            </a:r>
          </a:p>
          <a:p>
            <a:endParaRPr lang="nl-BE" dirty="0"/>
          </a:p>
          <a:p>
            <a:endParaRPr lang="nl-BE" dirty="0"/>
          </a:p>
        </p:txBody>
      </p:sp>
    </p:spTree>
    <p:extLst>
      <p:ext uri="{BB962C8B-B14F-4D97-AF65-F5344CB8AC3E}">
        <p14:creationId xmlns:p14="http://schemas.microsoft.com/office/powerpoint/2010/main" val="186676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4594A-C46B-FFFC-32CB-42F99252B319}"/>
              </a:ext>
            </a:extLst>
          </p:cNvPr>
          <p:cNvSpPr>
            <a:spLocks noGrp="1"/>
          </p:cNvSpPr>
          <p:nvPr>
            <p:ph type="title"/>
          </p:nvPr>
        </p:nvSpPr>
        <p:spPr>
          <a:xfrm>
            <a:off x="410400" y="478800"/>
            <a:ext cx="9863900" cy="576000"/>
          </a:xfrm>
        </p:spPr>
        <p:txBody>
          <a:bodyPr anchor="t">
            <a:normAutofit/>
          </a:bodyPr>
          <a:lstStyle/>
          <a:p>
            <a:r>
              <a:rPr lang="en-US" dirty="0"/>
              <a:t>Data science lifecycle </a:t>
            </a:r>
            <a:endParaRPr lang="nl-BE" dirty="0"/>
          </a:p>
        </p:txBody>
      </p:sp>
      <p:sp>
        <p:nvSpPr>
          <p:cNvPr id="18" name="Footer Placeholder 2">
            <a:extLst>
              <a:ext uri="{FF2B5EF4-FFF2-40B4-BE49-F238E27FC236}">
                <a16:creationId xmlns:a16="http://schemas.microsoft.com/office/drawing/2014/main" id="{34658465-0A2F-FAB4-6A42-F6CC770DC64F}"/>
              </a:ext>
            </a:extLst>
          </p:cNvPr>
          <p:cNvSpPr>
            <a:spLocks noGrp="1"/>
          </p:cNvSpPr>
          <p:nvPr>
            <p:ph type="ftr" sz="quarter" idx="10"/>
          </p:nvPr>
        </p:nvSpPr>
        <p:spPr>
          <a:xfrm>
            <a:off x="1059160" y="6310800"/>
            <a:ext cx="9216000" cy="547200"/>
          </a:xfrm>
        </p:spPr>
        <p:txBody>
          <a:bodyPr/>
          <a:lstStyle/>
          <a:p>
            <a:pPr>
              <a:lnSpc>
                <a:spcPct val="100000"/>
              </a:lnSpc>
              <a:spcAft>
                <a:spcPts val="600"/>
              </a:spcAft>
            </a:pPr>
            <a:r>
              <a:rPr lang="en-US"/>
              <a:t>Unrestricted | © Siemens 2024 | MM-DD-2024 | Siemens Digital Industries Software</a:t>
            </a:r>
          </a:p>
        </p:txBody>
      </p:sp>
      <p:sp>
        <p:nvSpPr>
          <p:cNvPr id="3" name="Slide Number Placeholder 2">
            <a:extLst>
              <a:ext uri="{FF2B5EF4-FFF2-40B4-BE49-F238E27FC236}">
                <a16:creationId xmlns:a16="http://schemas.microsoft.com/office/drawing/2014/main" id="{05FD9336-5AE6-0E4D-2211-4453A9D10405}"/>
              </a:ext>
            </a:extLst>
          </p:cNvPr>
          <p:cNvSpPr>
            <a:spLocks noGrp="1"/>
          </p:cNvSpPr>
          <p:nvPr>
            <p:ph type="sldNum" sz="quarter" idx="11"/>
          </p:nvPr>
        </p:nvSpPr>
        <p:spPr>
          <a:xfrm>
            <a:off x="411162" y="6310800"/>
            <a:ext cx="648000" cy="547200"/>
          </a:xfrm>
        </p:spPr>
        <p:txBody>
          <a:bodyPr anchor="ctr">
            <a:normAutofit/>
          </a:bodyPr>
          <a:lstStyle/>
          <a:p>
            <a:pPr>
              <a:spcAft>
                <a:spcPts val="600"/>
              </a:spcAft>
            </a:pPr>
            <a:r>
              <a:rPr lang="en-US"/>
              <a:t>Page </a:t>
            </a:r>
            <a:fld id="{15EBE321-CBB1-4E91-BD14-37C8D44326FB}" type="slidenum">
              <a:rPr lang="en-US" smtClean="0"/>
              <a:pPr>
                <a:spcAft>
                  <a:spcPts val="600"/>
                </a:spcAft>
              </a:pPr>
              <a:t>8</a:t>
            </a:fld>
            <a:endParaRPr lang="en-US"/>
          </a:p>
        </p:txBody>
      </p:sp>
      <p:pic>
        <p:nvPicPr>
          <p:cNvPr id="13" name="Content Placeholder 12" descr="A diagram of data science lifecycle&#10;&#10;Description automatically generated">
            <a:extLst>
              <a:ext uri="{FF2B5EF4-FFF2-40B4-BE49-F238E27FC236}">
                <a16:creationId xmlns:a16="http://schemas.microsoft.com/office/drawing/2014/main" id="{21637C77-3EE7-601F-0865-EB93F3A7BB07}"/>
              </a:ext>
            </a:extLst>
          </p:cNvPr>
          <p:cNvPicPr>
            <a:picLocks noGrp="1" noChangeAspect="1"/>
          </p:cNvPicPr>
          <p:nvPr>
            <p:ph sz="half" idx="1"/>
          </p:nvPr>
        </p:nvPicPr>
        <p:blipFill>
          <a:blip r:embed="rId2"/>
          <a:stretch>
            <a:fillRect/>
          </a:stretch>
        </p:blipFill>
        <p:spPr>
          <a:xfrm>
            <a:off x="847645" y="1414800"/>
            <a:ext cx="4597560" cy="4752000"/>
          </a:xfrm>
          <a:noFill/>
        </p:spPr>
      </p:pic>
      <p:sp>
        <p:nvSpPr>
          <p:cNvPr id="20" name="Content Placeholder 5">
            <a:extLst>
              <a:ext uri="{FF2B5EF4-FFF2-40B4-BE49-F238E27FC236}">
                <a16:creationId xmlns:a16="http://schemas.microsoft.com/office/drawing/2014/main" id="{B5FBE05E-924B-5EEE-6694-1F3E328271BA}"/>
              </a:ext>
            </a:extLst>
          </p:cNvPr>
          <p:cNvSpPr>
            <a:spLocks noGrp="1"/>
          </p:cNvSpPr>
          <p:nvPr>
            <p:ph sz="half" idx="2"/>
          </p:nvPr>
        </p:nvSpPr>
        <p:spPr>
          <a:xfrm>
            <a:off x="6315075" y="1414800"/>
            <a:ext cx="5465763" cy="4752000"/>
          </a:xfrm>
        </p:spPr>
        <p:txBody>
          <a:bodyPr/>
          <a:lstStyle/>
          <a:p>
            <a:pPr marL="285750" indent="-285750">
              <a:lnSpc>
                <a:spcPct val="150000"/>
              </a:lnSpc>
              <a:buFont typeface="Arial" panose="020B0604020202020204" pitchFamily="34" charset="0"/>
              <a:buChar char="•"/>
            </a:pPr>
            <a:r>
              <a:rPr lang="en-US" dirty="0"/>
              <a:t>It is all about the data!</a:t>
            </a:r>
          </a:p>
          <a:p>
            <a:pPr marL="285750" indent="-285750">
              <a:lnSpc>
                <a:spcPct val="150000"/>
              </a:lnSpc>
              <a:buFont typeface="Arial" panose="020B0604020202020204" pitchFamily="34" charset="0"/>
              <a:buChar char="•"/>
            </a:pPr>
            <a:r>
              <a:rPr lang="en-US" dirty="0"/>
              <a:t>Traditional data may come from basic customer records or historical stock price information.</a:t>
            </a:r>
          </a:p>
          <a:p>
            <a:pPr marL="285750" indent="-285750">
              <a:buFont typeface="Arial" panose="020B0604020202020204" pitchFamily="34" charset="0"/>
              <a:buChar char="•"/>
            </a:pPr>
            <a:r>
              <a:rPr lang="en-US" b="1" dirty="0">
                <a:solidFill>
                  <a:schemeClr val="accent1"/>
                </a:solidFill>
              </a:rPr>
              <a:t>Today</a:t>
            </a:r>
            <a:r>
              <a:rPr lang="en-US" dirty="0"/>
              <a:t>: Big data mostly comes from the Web, for example, Facebook, Google, and LinkedIn; or financial trading data. This is the </a:t>
            </a:r>
            <a:r>
              <a:rPr lang="en-US" b="1" dirty="0"/>
              <a:t>web AI</a:t>
            </a:r>
            <a:r>
              <a:rPr lang="en-US" dirty="0"/>
              <a:t> (already there)</a:t>
            </a:r>
          </a:p>
          <a:p>
            <a:pPr marL="285750" indent="-285750">
              <a:buFont typeface="Arial" panose="020B0604020202020204" pitchFamily="34" charset="0"/>
              <a:buChar char="•"/>
            </a:pPr>
            <a:r>
              <a:rPr lang="en-US" b="1" dirty="0">
                <a:solidFill>
                  <a:schemeClr val="accent3"/>
                </a:solidFill>
              </a:rPr>
              <a:t>Tomorrow</a:t>
            </a:r>
            <a:r>
              <a:rPr lang="en-US" dirty="0"/>
              <a:t>: machine data from sensors in industrial equipment. This is </a:t>
            </a:r>
            <a:r>
              <a:rPr lang="en-US" b="1" dirty="0"/>
              <a:t>industrial AI</a:t>
            </a:r>
            <a:r>
              <a:rPr lang="en-US" dirty="0"/>
              <a:t> (still to happen)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day after tomorrow: </a:t>
            </a:r>
            <a:r>
              <a:rPr lang="en-US" b="1" dirty="0"/>
              <a:t>IoT AI</a:t>
            </a:r>
            <a:r>
              <a:rPr lang="en-US" dirty="0"/>
              <a:t> (wearable tech)</a:t>
            </a:r>
          </a:p>
        </p:txBody>
      </p:sp>
    </p:spTree>
    <p:extLst>
      <p:ext uri="{BB962C8B-B14F-4D97-AF65-F5344CB8AC3E}">
        <p14:creationId xmlns:p14="http://schemas.microsoft.com/office/powerpoint/2010/main" val="2087228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00F3-450E-45A2-09A0-0BC28456D514}"/>
              </a:ext>
            </a:extLst>
          </p:cNvPr>
          <p:cNvSpPr>
            <a:spLocks noGrp="1"/>
          </p:cNvSpPr>
          <p:nvPr>
            <p:ph type="title"/>
          </p:nvPr>
        </p:nvSpPr>
        <p:spPr/>
        <p:txBody>
          <a:bodyPr/>
          <a:lstStyle/>
          <a:p>
            <a:r>
              <a:rPr lang="en-US" dirty="0"/>
              <a:t>Data science methods</a:t>
            </a:r>
            <a:endParaRPr lang="nl-BE" dirty="0"/>
          </a:p>
        </p:txBody>
      </p:sp>
      <p:sp>
        <p:nvSpPr>
          <p:cNvPr id="3" name="Slide Number Placeholder 2">
            <a:extLst>
              <a:ext uri="{FF2B5EF4-FFF2-40B4-BE49-F238E27FC236}">
                <a16:creationId xmlns:a16="http://schemas.microsoft.com/office/drawing/2014/main" id="{BF6075FD-19C9-F420-AA4B-4CCF178AE7FE}"/>
              </a:ext>
            </a:extLst>
          </p:cNvPr>
          <p:cNvSpPr>
            <a:spLocks noGrp="1"/>
          </p:cNvSpPr>
          <p:nvPr>
            <p:ph type="sldNum" sz="quarter" idx="11"/>
          </p:nvPr>
        </p:nvSpPr>
        <p:spPr/>
        <p:txBody>
          <a:bodyPr/>
          <a:lstStyle/>
          <a:p>
            <a:r>
              <a:rPr lang="en-US"/>
              <a:t>Page </a:t>
            </a:r>
            <a:fld id="{15EBE321-CBB1-4E91-BD14-37C8D44326FB}" type="slidenum">
              <a:rPr lang="en-US" smtClean="0"/>
              <a:pPr/>
              <a:t>9</a:t>
            </a:fld>
            <a:endParaRPr lang="en-US"/>
          </a:p>
        </p:txBody>
      </p:sp>
      <p:sp>
        <p:nvSpPr>
          <p:cNvPr id="4" name="Content Placeholder 3">
            <a:extLst>
              <a:ext uri="{FF2B5EF4-FFF2-40B4-BE49-F238E27FC236}">
                <a16:creationId xmlns:a16="http://schemas.microsoft.com/office/drawing/2014/main" id="{21C86512-97D9-E767-EA1B-30342BE1DDED}"/>
              </a:ext>
            </a:extLst>
          </p:cNvPr>
          <p:cNvSpPr>
            <a:spLocks noGrp="1"/>
          </p:cNvSpPr>
          <p:nvPr>
            <p:ph idx="1"/>
          </p:nvPr>
        </p:nvSpPr>
        <p:spPr>
          <a:xfrm>
            <a:off x="496125" y="1231079"/>
            <a:ext cx="11376026" cy="4752000"/>
          </a:xfrm>
        </p:spPr>
        <p:txBody>
          <a:bodyPr/>
          <a:lstStyle/>
          <a:p>
            <a:pPr marL="285750" indent="-285750" algn="l">
              <a:buFont typeface="Arial" panose="020B0604020202020204" pitchFamily="34" charset="0"/>
              <a:buChar char="•"/>
            </a:pPr>
            <a:r>
              <a:rPr lang="en-US" dirty="0">
                <a:latin typeface="+mj-lt"/>
              </a:rPr>
              <a:t>There are a jungle of methods </a:t>
            </a:r>
          </a:p>
          <a:p>
            <a:pPr marL="285750" indent="-285750" algn="l">
              <a:buFont typeface="Arial" panose="020B0604020202020204" pitchFamily="34" charset="0"/>
              <a:buChar char="•"/>
            </a:pPr>
            <a:r>
              <a:rPr lang="en-US" sz="1800" b="0" i="0" u="none" strike="noStrike" baseline="0" dirty="0">
                <a:latin typeface="+mj-lt"/>
              </a:rPr>
              <a:t>2017 Kaggle survey of data science and ML practitioners: what data science methods do you use at work?</a:t>
            </a:r>
            <a:endParaRPr lang="nl-BE" dirty="0">
              <a:latin typeface="+mj-lt"/>
            </a:endParaRPr>
          </a:p>
        </p:txBody>
      </p:sp>
      <p:pic>
        <p:nvPicPr>
          <p:cNvPr id="8" name="Picture 7" descr="A graph of a number of people&#10;&#10;Description automatically generated with medium confidence">
            <a:extLst>
              <a:ext uri="{FF2B5EF4-FFF2-40B4-BE49-F238E27FC236}">
                <a16:creationId xmlns:a16="http://schemas.microsoft.com/office/drawing/2014/main" id="{C4087113-8B38-CB6A-88E5-77E6EE99B0D9}"/>
              </a:ext>
            </a:extLst>
          </p:cNvPr>
          <p:cNvPicPr>
            <a:picLocks noChangeAspect="1"/>
          </p:cNvPicPr>
          <p:nvPr/>
        </p:nvPicPr>
        <p:blipFill>
          <a:blip r:embed="rId2"/>
          <a:stretch>
            <a:fillRect/>
          </a:stretch>
        </p:blipFill>
        <p:spPr>
          <a:xfrm>
            <a:off x="3294197" y="2141259"/>
            <a:ext cx="5779882" cy="3841820"/>
          </a:xfrm>
          <a:prstGeom prst="rect">
            <a:avLst/>
          </a:prstGeom>
        </p:spPr>
      </p:pic>
    </p:spTree>
    <p:extLst>
      <p:ext uri="{BB962C8B-B14F-4D97-AF65-F5344CB8AC3E}">
        <p14:creationId xmlns:p14="http://schemas.microsoft.com/office/powerpoint/2010/main" val="3495321231"/>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10.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Presentation3" id="{4FA9CF19-CCBC-4373-907B-AF2A2168B3D7}" vid="{9B05BD81-2A33-4AEC-95DF-E59B2D9AADC9}"/>
    </a:ext>
  </a:extLst>
</a:theme>
</file>

<file path=ppt/theme/theme3.xml><?xml version="1.0" encoding="utf-8"?>
<a:theme xmlns:a="http://schemas.openxmlformats.org/drawingml/2006/main" name="4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4.xml><?xml version="1.0" encoding="utf-8"?>
<a:theme xmlns:a="http://schemas.openxmlformats.org/drawingml/2006/main" name="9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Petrol Light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iemens 2023">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DISW Standard PowerPoint Template_Short_Jan 2023_V1.4" id="{9C008FFF-BABA-EE4D-9DBF-7A4FF5CFA6B8}" vid="{0D0C1EAA-9C66-AF4D-AA17-D8900E4CD171}"/>
    </a:ext>
  </a:extLst>
</a:theme>
</file>

<file path=ppt/theme/theme9.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2A0A577419A64DAA6281939AFD49E2" ma:contentTypeVersion="23" ma:contentTypeDescription="Create a new document." ma:contentTypeScope="" ma:versionID="eeaccb5ea049b96fc1b024c805a386c2">
  <xsd:schema xmlns:xsd="http://www.w3.org/2001/XMLSchema" xmlns:xs="http://www.w3.org/2001/XMLSchema" xmlns:p="http://schemas.microsoft.com/office/2006/metadata/properties" xmlns:ns1="http://schemas.microsoft.com/sharepoint/v3" xmlns:ns2="77bb3344-0c24-40f7-8b48-7e0eff6a54e3" xmlns:ns3="383a7eb6-b86a-4aa5-bf6d-f87928c2c61e" targetNamespace="http://schemas.microsoft.com/office/2006/metadata/properties" ma:root="true" ma:fieldsID="1b02cfcf9f2d604e4f41c99c3aa91d9a" ns1:_="" ns2:_="" ns3:_="">
    <xsd:import namespace="http://schemas.microsoft.com/sharepoint/v3"/>
    <xsd:import namespace="77bb3344-0c24-40f7-8b48-7e0eff6a54e3"/>
    <xsd:import namespace="383a7eb6-b86a-4aa5-bf6d-f87928c2c61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bb3344-0c24-40f7-8b48-7e0eff6a54e3"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DateTaken" ma:index="7" nillable="true" ma:displayName="MediaServiceDateTaken" ma:hidden="true" ma:indexed="true" ma:internalName="MediaServiceDateTaken" ma:readOnly="true">
      <xsd:simpleType>
        <xsd:restriction base="dms:Text"/>
      </xsd:simpleType>
    </xsd:element>
    <xsd:element name="MediaLengthInSeconds" ma:index="8" nillable="true" ma:displayName="MediaLengthInSeconds" ma:hidden="true"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63edab7-d5f1-4c02-989a-0e8ed7c6c38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3a7eb6-b86a-4aa5-bf6d-f87928c2c6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2e9465b-55ba-4914-85dc-12f2e30aa45b}" ma:internalName="TaxCatchAll" ma:showField="CatchAllData" ma:web="383a7eb6-b86a-4aa5-bf6d-f87928c2c6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file>

<file path=customXml/itemProps1.xml><?xml version="1.0" encoding="utf-8"?>
<ds:datastoreItem xmlns:ds="http://schemas.openxmlformats.org/officeDocument/2006/customXml" ds:itemID="{CD12E9EA-3F13-4513-B286-69B20D606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7bb3344-0c24-40f7-8b48-7e0eff6a54e3"/>
    <ds:schemaRef ds:uri="383a7eb6-b86a-4aa5-bf6d-f87928c2c6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73334E-18D4-416D-BCC4-2401A79E68BD}">
  <ds:schemaRefs>
    <ds:schemaRef ds:uri="http://schemas.microsoft.com/sharepoint/v3/contenttype/forms"/>
  </ds:schemaRefs>
</ds:datastoreItem>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emplate>2024 Standard PowerPoint Template, Short</Template>
  <TotalTime>8231</TotalTime>
  <Words>3211</Words>
  <Application>Microsoft Office PowerPoint</Application>
  <PresentationFormat>Widescreen</PresentationFormat>
  <Paragraphs>420</Paragraphs>
  <Slides>46</Slides>
  <Notes>3</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46</vt:i4>
      </vt:variant>
    </vt:vector>
  </HeadingPairs>
  <TitlesOfParts>
    <vt:vector size="60" baseType="lpstr">
      <vt:lpstr>-apple-system</vt:lpstr>
      <vt:lpstr>Arial</vt:lpstr>
      <vt:lpstr>Cambria Math</vt:lpstr>
      <vt:lpstr>Google Sans</vt:lpstr>
      <vt:lpstr>Symbol</vt:lpstr>
      <vt:lpstr>Wingdings</vt:lpstr>
      <vt:lpstr>Siemens 2022</vt:lpstr>
      <vt:lpstr>8_Siemens 2020</vt:lpstr>
      <vt:lpstr>4_Siemens 2022</vt:lpstr>
      <vt:lpstr>9_Siemens 2020</vt:lpstr>
      <vt:lpstr>2_Siemens 2022</vt:lpstr>
      <vt:lpstr>3_Siemens 2022</vt:lpstr>
      <vt:lpstr>5_Siemens 2022</vt:lpstr>
      <vt:lpstr>1_Siemens 2023</vt:lpstr>
      <vt:lpstr>Numerical Analysis (7/7) Machine Learning basics</vt:lpstr>
      <vt:lpstr>Outline</vt:lpstr>
      <vt:lpstr>1. Introduction</vt:lpstr>
      <vt:lpstr>What is machine learning?</vt:lpstr>
      <vt:lpstr>What is machine learning?</vt:lpstr>
      <vt:lpstr>Learning from data</vt:lpstr>
      <vt:lpstr>Data Mining / KDD</vt:lpstr>
      <vt:lpstr>Data science lifecycle </vt:lpstr>
      <vt:lpstr>Data science methods</vt:lpstr>
      <vt:lpstr>Growth of machine learning</vt:lpstr>
      <vt:lpstr>Relations to AI</vt:lpstr>
      <vt:lpstr>Relations to human learning</vt:lpstr>
      <vt:lpstr>Relations to classical programming</vt:lpstr>
      <vt:lpstr>2. Brief history of ML</vt:lpstr>
      <vt:lpstr>History of ML</vt:lpstr>
      <vt:lpstr>History of ML</vt:lpstr>
      <vt:lpstr>3. Types of ML</vt:lpstr>
      <vt:lpstr>Types of machine learning</vt:lpstr>
      <vt:lpstr>Input Vectors</vt:lpstr>
      <vt:lpstr>Classification (supervised learning)</vt:lpstr>
      <vt:lpstr>Classification (supervised learning)</vt:lpstr>
      <vt:lpstr>Object recognition (supervised learning) </vt:lpstr>
      <vt:lpstr>Regression (supervised learning)</vt:lpstr>
      <vt:lpstr>Separation not so clear</vt:lpstr>
      <vt:lpstr>Scikit learn (all the basics)</vt:lpstr>
      <vt:lpstr>Unsupervised learning</vt:lpstr>
      <vt:lpstr>4. Classification – nearest neighbor</vt:lpstr>
      <vt:lpstr>Input vectors</vt:lpstr>
      <vt:lpstr>e.g. – classification - Nearest neighbors </vt:lpstr>
      <vt:lpstr>e.g. – Classification - Nearest neighbors </vt:lpstr>
      <vt:lpstr>Intrinsic dimension is what matters!</vt:lpstr>
      <vt:lpstr>Normalization</vt:lpstr>
      <vt:lpstr>Comparing different clustering algorithms on toy datasets </vt:lpstr>
      <vt:lpstr>5. Neural networks – multilayer perceptron</vt:lpstr>
      <vt:lpstr>A brief overview</vt:lpstr>
      <vt:lpstr>Example: Handwritten digit recognition</vt:lpstr>
      <vt:lpstr>Example: Handwritten digit recognition</vt:lpstr>
      <vt:lpstr>Multilayer perceptrons</vt:lpstr>
      <vt:lpstr>Next layer activation</vt:lpstr>
      <vt:lpstr>Learning  </vt:lpstr>
      <vt:lpstr>Gradient descent   </vt:lpstr>
      <vt:lpstr>Training data</vt:lpstr>
      <vt:lpstr>Back propagation </vt:lpstr>
      <vt:lpstr>MNIST example</vt:lpstr>
      <vt:lpstr>6.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Simcenter Electromagnetics  (Low Freq)</dc:title>
  <dc:creator>Matas, Edgar (DI SW PLM STS SDPRM MECH DISC EMAG)</dc:creator>
  <cp:keywords>Template;C_Unrestricted</cp:keywords>
  <dc:description>Version 3.4.3
January 2023</dc:description>
  <cp:lastModifiedBy>Beriot, Hadrien (DI SW PLM STS SDDEV MECH PHY ACOU)</cp:lastModifiedBy>
  <cp:revision>264</cp:revision>
  <dcterms:created xsi:type="dcterms:W3CDTF">2024-05-09T06:24:37Z</dcterms:created>
  <dcterms:modified xsi:type="dcterms:W3CDTF">2024-12-19T11:21:03Z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MSIP_Label_9d258917-277f-42cd-a3cd-14c4e9ee58bc_Enabled">
    <vt:lpwstr>true</vt:lpwstr>
  </property>
  <property fmtid="{D5CDD505-2E9C-101B-9397-08002B2CF9AE}" pid="5" name="MSIP_Label_9d258917-277f-42cd-a3cd-14c4e9ee58bc_SetDate">
    <vt:lpwstr>2023-02-07T19:46:06Z</vt:lpwstr>
  </property>
  <property fmtid="{D5CDD505-2E9C-101B-9397-08002B2CF9AE}" pid="6" name="MSIP_Label_9d258917-277f-42cd-a3cd-14c4e9ee58bc_Method">
    <vt:lpwstr>Standard</vt:lpwstr>
  </property>
  <property fmtid="{D5CDD505-2E9C-101B-9397-08002B2CF9AE}" pid="7" name="MSIP_Label_9d258917-277f-42cd-a3cd-14c4e9ee58bc_Name">
    <vt:lpwstr>restricted</vt:lpwstr>
  </property>
  <property fmtid="{D5CDD505-2E9C-101B-9397-08002B2CF9AE}" pid="8" name="MSIP_Label_9d258917-277f-42cd-a3cd-14c4e9ee58bc_SiteId">
    <vt:lpwstr>38ae3bcd-9579-4fd4-adda-b42e1495d55a</vt:lpwstr>
  </property>
  <property fmtid="{D5CDD505-2E9C-101B-9397-08002B2CF9AE}" pid="9" name="MSIP_Label_9d258917-277f-42cd-a3cd-14c4e9ee58bc_ActionId">
    <vt:lpwstr>6af54435-58e6-4052-983c-0a0bf1202eda</vt:lpwstr>
  </property>
  <property fmtid="{D5CDD505-2E9C-101B-9397-08002B2CF9AE}" pid="10" name="MSIP_Label_9d258917-277f-42cd-a3cd-14c4e9ee58bc_ContentBits">
    <vt:lpwstr>0</vt:lpwstr>
  </property>
  <property fmtid="{D5CDD505-2E9C-101B-9397-08002B2CF9AE}" pid="11" name="Document Confidentiality">
    <vt:lpwstr>Unrestricted</vt:lpwstr>
  </property>
  <property fmtid="{D5CDD505-2E9C-101B-9397-08002B2CF9AE}" pid="12" name="sodocoClasLang">
    <vt:lpwstr>Unrestricted</vt:lpwstr>
  </property>
  <property fmtid="{D5CDD505-2E9C-101B-9397-08002B2CF9AE}" pid="13" name="sodocoClasLangId">
    <vt:i4>0</vt:i4>
  </property>
  <property fmtid="{D5CDD505-2E9C-101B-9397-08002B2CF9AE}" pid="14" name="sodocoClasId">
    <vt:i4>0</vt:i4>
  </property>
</Properties>
</file>